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4.xml" ContentType="application/vnd.openxmlformats-officedocument.themeOverride+xml"/>
  <Override PartName="/ppt/theme/themeOverride3.xml" ContentType="application/vnd.openxmlformats-officedocument.themeOverride+xml"/>
  <Override PartName="/ppt/theme/themeOverride1.xml" ContentType="application/vnd.openxmlformats-officedocument.themeOverride+xml"/>
  <Override PartName="/ppt/theme/themeOverride2.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comments/comment1.xml" ContentType="application/vnd.openxmlformats-officedocument.presentationml.comments+xml"/>
  <Override PartName="/ppt/theme/themeOverride12.xml" ContentType="application/vnd.openxmlformats-officedocument.themeOverride+xml"/>
  <Override PartName="/ppt/theme/themeOverride11.xml" ContentType="application/vnd.openxmlformats-officedocument.themeOverride+xml"/>
  <Override PartName="/ppt/theme/themeOverride10.xml" ContentType="application/vnd.openxmlformats-officedocument.themeOverrid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7" r:id="rId2"/>
    <p:sldId id="258" r:id="rId3"/>
    <p:sldId id="259" r:id="rId4"/>
    <p:sldId id="260" r:id="rId5"/>
    <p:sldId id="262" r:id="rId6"/>
    <p:sldId id="263" r:id="rId7"/>
    <p:sldId id="264" r:id="rId8"/>
    <p:sldId id="265" r:id="rId9"/>
    <p:sldId id="266" r:id="rId10"/>
    <p:sldId id="267" r:id="rId11"/>
    <p:sldId id="268" r:id="rId12"/>
    <p:sldId id="269" r:id="rId13"/>
    <p:sldId id="270" r:id="rId14"/>
    <p:sldId id="271" r:id="rId15"/>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örcsök Andrea" initials="BA" lastIdx="1" clrIdx="0">
    <p:extLst>
      <p:ext uri="{19B8F6BF-5375-455C-9EA6-DF929625EA0E}">
        <p15:presenceInfo xmlns:p15="http://schemas.microsoft.com/office/powerpoint/2012/main" userId="Börcsök Andre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0" d="100"/>
          <a:sy n="90" d="100"/>
        </p:scale>
        <p:origin x="35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5" Type="http://schemas.openxmlformats.org/officeDocument/2006/relationships/customXml" Target="../customXml/item5.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0-29T09:14:25.612" idx="1">
    <p:pos x="10" y="10"/>
    <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spTree>
      <p:nvGrpSpPr>
        <p:cNvPr id="1" name=""/>
        <p:cNvGrpSpPr/>
        <p:nvPr/>
      </p:nvGrpSpPr>
      <p:grpSpPr>
        <a:xfrm>
          <a:off x="0" y="0"/>
          <a:ext cx="0" cy="0"/>
          <a:chOff x="0" y="0"/>
          <a:chExt cx="0" cy="0"/>
        </a:xfrm>
      </p:grpSpPr>
      <p:grpSp>
        <p:nvGrpSpPr>
          <p:cNvPr id="4" name="Group 6"/>
          <p:cNvGrpSpPr>
            <a:grpSpLocks/>
          </p:cNvGrpSpPr>
          <p:nvPr/>
        </p:nvGrpSpPr>
        <p:grpSpPr bwMode="auto">
          <a:xfrm>
            <a:off x="-10583" y="-7938"/>
            <a:ext cx="12225868" cy="6873876"/>
            <a:chOff x="-8466" y="-8468"/>
            <a:chExt cx="9169804" cy="6874935"/>
          </a:xfrm>
        </p:grpSpPr>
        <p:cxnSp>
          <p:nvCxnSpPr>
            <p:cNvPr id="5" name="Straight Connector 16">
              <a:extLst>
                <a:ext uri="{FF2B5EF4-FFF2-40B4-BE49-F238E27FC236}">
                  <a16:creationId xmlns="" xmlns:a16="http://schemas.microsoft.com/office/drawing/2014/main" id="{29F393FB-4589-4544-828E-5D37424B9BD1}"/>
                </a:ext>
              </a:extLst>
            </p:cNvPr>
            <p:cNvCxnSpPr/>
            <p:nvPr/>
          </p:nvCxnSpPr>
          <p:spPr>
            <a:xfrm flipV="1">
              <a:off x="5130498"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17">
              <a:extLst>
                <a:ext uri="{FF2B5EF4-FFF2-40B4-BE49-F238E27FC236}">
                  <a16:creationId xmlns="" xmlns:a16="http://schemas.microsoft.com/office/drawing/2014/main" id="{1CC5E6F6-AD01-4D21-87CE-98AE8E063E76}"/>
                </a:ext>
              </a:extLst>
            </p:cNvPr>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7" name="Freeform 18">
              <a:extLst>
                <a:ext uri="{FF2B5EF4-FFF2-40B4-BE49-F238E27FC236}">
                  <a16:creationId xmlns="" xmlns:a16="http://schemas.microsoft.com/office/drawing/2014/main" id="{7A94B298-DC5E-45DB-9C58-0CCFEAAB9E15}"/>
                </a:ext>
              </a:extLst>
            </p:cNvPr>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19">
              <a:extLst>
                <a:ext uri="{FF2B5EF4-FFF2-40B4-BE49-F238E27FC236}">
                  <a16:creationId xmlns="" xmlns:a16="http://schemas.microsoft.com/office/drawing/2014/main" id="{8EA5893A-FB9F-4D2F-81F4-8D637C8EB811}"/>
                </a:ext>
              </a:extLst>
            </p:cNvPr>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20">
              <a:extLst>
                <a:ext uri="{FF2B5EF4-FFF2-40B4-BE49-F238E27FC236}">
                  <a16:creationId xmlns="" xmlns:a16="http://schemas.microsoft.com/office/drawing/2014/main" id="{A99191C0-CB8A-444F-BAE8-FBFFC6E1ABBE}"/>
                </a:ext>
              </a:extLst>
            </p:cNvPr>
            <p:cNvSpPr/>
            <p:nvPr/>
          </p:nvSpPr>
          <p:spPr>
            <a:xfrm>
              <a:off x="6638689" y="3919613"/>
              <a:ext cx="251312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21">
              <a:extLst>
                <a:ext uri="{FF2B5EF4-FFF2-40B4-BE49-F238E27FC236}">
                  <a16:creationId xmlns="" xmlns:a16="http://schemas.microsoft.com/office/drawing/2014/main" id="{B2AC5D76-2B1B-4688-81F6-BF9AA1B895F0}"/>
                </a:ext>
              </a:extLst>
            </p:cNvPr>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22">
              <a:extLst>
                <a:ext uri="{FF2B5EF4-FFF2-40B4-BE49-F238E27FC236}">
                  <a16:creationId xmlns="" xmlns:a16="http://schemas.microsoft.com/office/drawing/2014/main" id="{B24A0FBB-9F01-48B6-A8DF-EAF9B529A0BD}"/>
                </a:ext>
              </a:extLst>
            </p:cNvPr>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23">
              <a:extLst>
                <a:ext uri="{FF2B5EF4-FFF2-40B4-BE49-F238E27FC236}">
                  <a16:creationId xmlns="" xmlns:a16="http://schemas.microsoft.com/office/drawing/2014/main" id="{012A4020-5913-471F-9E2A-30DAD8EB416F}"/>
                </a:ext>
              </a:extLst>
            </p:cNvPr>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24">
              <a:extLst>
                <a:ext uri="{FF2B5EF4-FFF2-40B4-BE49-F238E27FC236}">
                  <a16:creationId xmlns="" xmlns:a16="http://schemas.microsoft.com/office/drawing/2014/main" id="{999C3A7A-BA6D-4B94-8B57-1B82014E6FDC}"/>
                </a:ext>
              </a:extLst>
            </p:cNvPr>
            <p:cNvSpPr/>
            <p:nvPr/>
          </p:nvSpPr>
          <p:spPr>
            <a:xfrm>
              <a:off x="8059565"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27">
              <a:extLst>
                <a:ext uri="{FF2B5EF4-FFF2-40B4-BE49-F238E27FC236}">
                  <a16:creationId xmlns="" xmlns:a16="http://schemas.microsoft.com/office/drawing/2014/main" id="{3C1FF393-EA08-4BF1-BDF3-C8A5D9E052CE}"/>
                </a:ext>
              </a:extLst>
            </p:cNvPr>
            <p:cNvSpPr/>
            <p:nvPr/>
          </p:nvSpPr>
          <p:spPr>
            <a:xfrm>
              <a:off x="-8466" y="-8468"/>
              <a:ext cx="863639"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463" y="2404534"/>
            <a:ext cx="7768959" cy="1646302"/>
          </a:xfrm>
        </p:spPr>
        <p:txBody>
          <a:bodyPr anchor="b">
            <a:noAutofit/>
          </a:bodyPr>
          <a:lstStyle>
            <a:lvl1pPr algn="r">
              <a:defRPr sz="4050">
                <a:solidFill>
                  <a:schemeClr val="accent1"/>
                </a:solidFill>
              </a:defRPr>
            </a:lvl1pPr>
          </a:lstStyle>
          <a:p>
            <a:r>
              <a:rPr lang="hu-HU"/>
              <a:t>Mintacím szerkesztése</a:t>
            </a:r>
            <a:endParaRPr lang="en-US" dirty="0"/>
          </a:p>
        </p:txBody>
      </p:sp>
      <p:sp>
        <p:nvSpPr>
          <p:cNvPr id="3" name="Subtitle 2"/>
          <p:cNvSpPr>
            <a:spLocks noGrp="1"/>
          </p:cNvSpPr>
          <p:nvPr>
            <p:ph type="subTitle" idx="1"/>
          </p:nvPr>
        </p:nvSpPr>
        <p:spPr>
          <a:xfrm>
            <a:off x="1507463" y="4050839"/>
            <a:ext cx="7768959" cy="1096899"/>
          </a:xfrm>
        </p:spPr>
        <p:txBody>
          <a:bodyPr/>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hu-HU"/>
              <a:t>Alcím mintájának szerkesztése</a:t>
            </a:r>
            <a:endParaRPr lang="en-US" dirty="0"/>
          </a:p>
        </p:txBody>
      </p:sp>
      <p:sp>
        <p:nvSpPr>
          <p:cNvPr id="15" name="Date Placeholder 3">
            <a:extLst>
              <a:ext uri="{FF2B5EF4-FFF2-40B4-BE49-F238E27FC236}">
                <a16:creationId xmlns="" xmlns:a16="http://schemas.microsoft.com/office/drawing/2014/main" id="{278B0117-8B25-4E5B-A016-20E74E0F581B}"/>
              </a:ext>
            </a:extLst>
          </p:cNvPr>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16" name="Footer Placeholder 4">
            <a:extLst>
              <a:ext uri="{FF2B5EF4-FFF2-40B4-BE49-F238E27FC236}">
                <a16:creationId xmlns="" xmlns:a16="http://schemas.microsoft.com/office/drawing/2014/main" id="{DAFDF082-180E-470C-8791-B3D96D589657}"/>
              </a:ext>
            </a:extLst>
          </p:cNvPr>
          <p:cNvSpPr>
            <a:spLocks noGrp="1"/>
          </p:cNvSpPr>
          <p:nvPr>
            <p:ph type="ftr" sz="quarter" idx="11"/>
          </p:nvPr>
        </p:nvSpPr>
        <p:spPr/>
        <p:txBody>
          <a:bodyPr/>
          <a:lstStyle>
            <a:lvl1pPr>
              <a:defRPr/>
            </a:lvl1pPr>
          </a:lstStyle>
          <a:p>
            <a:endParaRPr lang="hu-HU"/>
          </a:p>
        </p:txBody>
      </p:sp>
      <p:sp>
        <p:nvSpPr>
          <p:cNvPr id="17" name="Slide Number Placeholder 5">
            <a:extLst>
              <a:ext uri="{FF2B5EF4-FFF2-40B4-BE49-F238E27FC236}">
                <a16:creationId xmlns="" xmlns:a16="http://schemas.microsoft.com/office/drawing/2014/main" id="{E0EBA2E6-1923-4056-A990-1CF419051493}"/>
              </a:ext>
            </a:extLst>
          </p:cNvPr>
          <p:cNvSpPr>
            <a:spLocks noGrp="1"/>
          </p:cNvSpPr>
          <p:nvPr>
            <p:ph type="sldNum" sz="quarter" idx="12"/>
          </p:nvPr>
        </p:nvSpPr>
        <p:spPr/>
        <p:txBody>
          <a:bodyPr/>
          <a:lstStyle>
            <a:lvl1pPr>
              <a:defRPr smtClean="0"/>
            </a:lvl1pPr>
          </a:lstStyle>
          <a:p>
            <a:fld id="{B0ABDE8A-24AC-42C1-9CB2-295D8609027F}" type="slidenum">
              <a:rPr lang="hu-HU" smtClean="0"/>
              <a:t>‹#›</a:t>
            </a:fld>
            <a:endParaRPr lang="hu-HU"/>
          </a:p>
        </p:txBody>
      </p:sp>
    </p:spTree>
    <p:extLst>
      <p:ext uri="{BB962C8B-B14F-4D97-AF65-F5344CB8AC3E}">
        <p14:creationId xmlns:p14="http://schemas.microsoft.com/office/powerpoint/2010/main" val="1538645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ím és képaláírás">
    <p:spTree>
      <p:nvGrpSpPr>
        <p:cNvPr id="1" name=""/>
        <p:cNvGrpSpPr/>
        <p:nvPr/>
      </p:nvGrpSpPr>
      <p:grpSpPr>
        <a:xfrm>
          <a:off x="0" y="0"/>
          <a:ext cx="0" cy="0"/>
          <a:chOff x="0" y="0"/>
          <a:chExt cx="0" cy="0"/>
        </a:xfrm>
      </p:grpSpPr>
      <p:sp>
        <p:nvSpPr>
          <p:cNvPr id="2" name="Title 1"/>
          <p:cNvSpPr>
            <a:spLocks noGrp="1"/>
          </p:cNvSpPr>
          <p:nvPr>
            <p:ph type="title"/>
          </p:nvPr>
        </p:nvSpPr>
        <p:spPr>
          <a:xfrm>
            <a:off x="812801" y="609600"/>
            <a:ext cx="8463619" cy="3403600"/>
          </a:xfrm>
        </p:spPr>
        <p:txBody>
          <a:bodyPr anchor="ctr">
            <a:normAutofit/>
          </a:bodyPr>
          <a:lstStyle>
            <a:lvl1pPr algn="l">
              <a:defRPr sz="3300" b="0" cap="none"/>
            </a:lvl1pPr>
          </a:lstStyle>
          <a:p>
            <a:r>
              <a:rPr lang="hu-HU"/>
              <a:t>Mintacím szerkesztése</a:t>
            </a:r>
            <a:endParaRPr lang="en-US" dirty="0"/>
          </a:p>
        </p:txBody>
      </p:sp>
      <p:sp>
        <p:nvSpPr>
          <p:cNvPr id="3" name="Text Placeholder 2"/>
          <p:cNvSpPr>
            <a:spLocks noGrp="1"/>
          </p:cNvSpPr>
          <p:nvPr>
            <p:ph type="body" idx="1"/>
          </p:nvPr>
        </p:nvSpPr>
        <p:spPr>
          <a:xfrm>
            <a:off x="812801" y="4470400"/>
            <a:ext cx="8463619"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4225807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dézet képaláírással">
    <p:spTree>
      <p:nvGrpSpPr>
        <p:cNvPr id="1" name=""/>
        <p:cNvGrpSpPr/>
        <p:nvPr/>
      </p:nvGrpSpPr>
      <p:grpSpPr>
        <a:xfrm>
          <a:off x="0" y="0"/>
          <a:ext cx="0" cy="0"/>
          <a:chOff x="0" y="0"/>
          <a:chExt cx="0" cy="0"/>
        </a:xfrm>
      </p:grpSpPr>
      <p:sp>
        <p:nvSpPr>
          <p:cNvPr id="5" name="TextBox 23">
            <a:extLst>
              <a:ext uri="{FF2B5EF4-FFF2-40B4-BE49-F238E27FC236}">
                <a16:creationId xmlns="" xmlns:a16="http://schemas.microsoft.com/office/drawing/2014/main" id="{86ED7407-0179-486D-B863-18B54CA58A12}"/>
              </a:ext>
            </a:extLst>
          </p:cNvPr>
          <p:cNvSpPr txBox="1">
            <a:spLocks noChangeArrowheads="1"/>
          </p:cNvSpPr>
          <p:nvPr/>
        </p:nvSpPr>
        <p:spPr bwMode="auto">
          <a:xfrm>
            <a:off x="6434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defRPr/>
            </a:pPr>
            <a:r>
              <a:rPr lang="en-US" altLang="hu-HU" sz="6000">
                <a:solidFill>
                  <a:srgbClr val="90A2CF"/>
                </a:solidFill>
              </a:rPr>
              <a:t>“</a:t>
            </a:r>
          </a:p>
        </p:txBody>
      </p:sp>
      <p:sp>
        <p:nvSpPr>
          <p:cNvPr id="6" name="TextBox 24">
            <a:extLst>
              <a:ext uri="{FF2B5EF4-FFF2-40B4-BE49-F238E27FC236}">
                <a16:creationId xmlns="" xmlns:a16="http://schemas.microsoft.com/office/drawing/2014/main" id="{5A1074C8-0053-4699-B21C-D86BC9D7A554}"/>
              </a:ext>
            </a:extLst>
          </p:cNvPr>
          <p:cNvSpPr txBox="1">
            <a:spLocks noChangeArrowheads="1"/>
          </p:cNvSpPr>
          <p:nvPr/>
        </p:nvSpPr>
        <p:spPr bwMode="auto">
          <a:xfrm>
            <a:off x="8997951" y="2886075"/>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defRPr/>
            </a:pPr>
            <a:r>
              <a:rPr lang="en-US" altLang="hu-HU" sz="6000">
                <a:solidFill>
                  <a:srgbClr val="90A2CF"/>
                </a:solidFill>
              </a:rPr>
              <a:t>”</a:t>
            </a:r>
          </a:p>
        </p:txBody>
      </p:sp>
      <p:sp>
        <p:nvSpPr>
          <p:cNvPr id="2" name="Title 1"/>
          <p:cNvSpPr>
            <a:spLocks noGrp="1"/>
          </p:cNvSpPr>
          <p:nvPr>
            <p:ph type="title"/>
          </p:nvPr>
        </p:nvSpPr>
        <p:spPr>
          <a:xfrm>
            <a:off x="1033181" y="609600"/>
            <a:ext cx="8096243" cy="3022600"/>
          </a:xfrm>
        </p:spPr>
        <p:txBody>
          <a:bodyPr anchor="ctr">
            <a:normAutofit/>
          </a:bodyPr>
          <a:lstStyle>
            <a:lvl1pPr algn="l">
              <a:defRPr sz="3300" b="0" cap="none"/>
            </a:lvl1pPr>
          </a:lstStyle>
          <a:p>
            <a:r>
              <a:rPr lang="hu-HU"/>
              <a:t>Mintacím szerkesztése</a:t>
            </a:r>
            <a:endParaRPr lang="en-US" dirty="0"/>
          </a:p>
        </p:txBody>
      </p:sp>
      <p:sp>
        <p:nvSpPr>
          <p:cNvPr id="23" name="Text Placeholder 9"/>
          <p:cNvSpPr>
            <a:spLocks noGrp="1"/>
          </p:cNvSpPr>
          <p:nvPr>
            <p:ph type="body" sz="quarter" idx="13"/>
          </p:nvPr>
        </p:nvSpPr>
        <p:spPr>
          <a:xfrm>
            <a:off x="1468100" y="3632200"/>
            <a:ext cx="7226405"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hu-HU"/>
              <a:t>Mintaszöveg szerkesztése</a:t>
            </a:r>
          </a:p>
        </p:txBody>
      </p:sp>
      <p:sp>
        <p:nvSpPr>
          <p:cNvPr id="3" name="Text Placeholder 2"/>
          <p:cNvSpPr>
            <a:spLocks noGrp="1"/>
          </p:cNvSpPr>
          <p:nvPr>
            <p:ph type="body" idx="1"/>
          </p:nvPr>
        </p:nvSpPr>
        <p:spPr>
          <a:xfrm>
            <a:off x="812799" y="4470400"/>
            <a:ext cx="8463620"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7" name="Date Placeholder 3">
            <a:extLst>
              <a:ext uri="{FF2B5EF4-FFF2-40B4-BE49-F238E27FC236}">
                <a16:creationId xmlns="" xmlns:a16="http://schemas.microsoft.com/office/drawing/2014/main" id="{AD2B5B15-13D6-4FAD-90C7-2475D371973D}"/>
              </a:ext>
            </a:extLst>
          </p:cNvPr>
          <p:cNvSpPr>
            <a:spLocks noGrp="1"/>
          </p:cNvSpPr>
          <p:nvPr>
            <p:ph type="dt" sz="half" idx="14"/>
          </p:nvPr>
        </p:nvSpPr>
        <p:spPr/>
        <p:txBody>
          <a:bodyPr/>
          <a:lstStyle>
            <a:lvl1pPr>
              <a:defRPr/>
            </a:lvl1pPr>
          </a:lstStyle>
          <a:p>
            <a:fld id="{25D83412-B3BF-439D-80DF-D4AE1A8B9934}" type="datetimeFigureOut">
              <a:rPr lang="hu-HU" smtClean="0"/>
              <a:t>2019. 11. 15.</a:t>
            </a:fld>
            <a:endParaRPr lang="hu-HU"/>
          </a:p>
        </p:txBody>
      </p:sp>
      <p:sp>
        <p:nvSpPr>
          <p:cNvPr id="8" name="Footer Placeholder 4">
            <a:extLst>
              <a:ext uri="{FF2B5EF4-FFF2-40B4-BE49-F238E27FC236}">
                <a16:creationId xmlns="" xmlns:a16="http://schemas.microsoft.com/office/drawing/2014/main" id="{E8F8C5AF-853E-45EC-AA85-B668855EF287}"/>
              </a:ext>
            </a:extLst>
          </p:cNvPr>
          <p:cNvSpPr>
            <a:spLocks noGrp="1"/>
          </p:cNvSpPr>
          <p:nvPr>
            <p:ph type="ftr" sz="quarter" idx="15"/>
          </p:nvPr>
        </p:nvSpPr>
        <p:spPr/>
        <p:txBody>
          <a:bodyPr/>
          <a:lstStyle>
            <a:lvl1pPr>
              <a:defRPr/>
            </a:lvl1pPr>
          </a:lstStyle>
          <a:p>
            <a:endParaRPr lang="hu-HU"/>
          </a:p>
        </p:txBody>
      </p:sp>
      <p:sp>
        <p:nvSpPr>
          <p:cNvPr id="9" name="Slide Number Placeholder 5">
            <a:extLst>
              <a:ext uri="{FF2B5EF4-FFF2-40B4-BE49-F238E27FC236}">
                <a16:creationId xmlns="" xmlns:a16="http://schemas.microsoft.com/office/drawing/2014/main" id="{AB724D3B-65B5-4F20-B80A-5DB175075CAD}"/>
              </a:ext>
            </a:extLst>
          </p:cNvPr>
          <p:cNvSpPr>
            <a:spLocks noGrp="1"/>
          </p:cNvSpPr>
          <p:nvPr>
            <p:ph type="sldNum" sz="quarter" idx="16"/>
          </p:nvPr>
        </p:nvSpPr>
        <p:spPr/>
        <p:txBody>
          <a:bodyPr/>
          <a:lstStyle>
            <a:lvl1pPr>
              <a:defRPr smtClean="0"/>
            </a:lvl1pPr>
          </a:lstStyle>
          <a:p>
            <a:fld id="{B0ABDE8A-24AC-42C1-9CB2-295D8609027F}" type="slidenum">
              <a:rPr lang="hu-HU" smtClean="0"/>
              <a:t>‹#›</a:t>
            </a:fld>
            <a:endParaRPr lang="hu-HU"/>
          </a:p>
        </p:txBody>
      </p:sp>
    </p:spTree>
    <p:extLst>
      <p:ext uri="{BB962C8B-B14F-4D97-AF65-F5344CB8AC3E}">
        <p14:creationId xmlns:p14="http://schemas.microsoft.com/office/powerpoint/2010/main" val="376272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évkártya">
    <p:spTree>
      <p:nvGrpSpPr>
        <p:cNvPr id="1" name=""/>
        <p:cNvGrpSpPr/>
        <p:nvPr/>
      </p:nvGrpSpPr>
      <p:grpSpPr>
        <a:xfrm>
          <a:off x="0" y="0"/>
          <a:ext cx="0" cy="0"/>
          <a:chOff x="0" y="0"/>
          <a:chExt cx="0" cy="0"/>
        </a:xfrm>
      </p:grpSpPr>
      <p:sp>
        <p:nvSpPr>
          <p:cNvPr id="2" name="Title 1"/>
          <p:cNvSpPr>
            <a:spLocks noGrp="1"/>
          </p:cNvSpPr>
          <p:nvPr>
            <p:ph type="title"/>
          </p:nvPr>
        </p:nvSpPr>
        <p:spPr>
          <a:xfrm>
            <a:off x="812799" y="1931988"/>
            <a:ext cx="8463620" cy="2595460"/>
          </a:xfrm>
        </p:spPr>
        <p:txBody>
          <a:bodyPr anchor="b">
            <a:normAutofit/>
          </a:bodyPr>
          <a:lstStyle>
            <a:lvl1pPr algn="l">
              <a:defRPr sz="3300" b="0" cap="none"/>
            </a:lvl1pPr>
          </a:lstStyle>
          <a:p>
            <a:r>
              <a:rPr lang="hu-HU"/>
              <a:t>Mintacím szerkesztése</a:t>
            </a:r>
            <a:endParaRPr lang="en-US" dirty="0"/>
          </a:p>
        </p:txBody>
      </p:sp>
      <p:sp>
        <p:nvSpPr>
          <p:cNvPr id="3" name="Text Placeholder 2"/>
          <p:cNvSpPr>
            <a:spLocks noGrp="1"/>
          </p:cNvSpPr>
          <p:nvPr>
            <p:ph type="body" idx="1"/>
          </p:nvPr>
        </p:nvSpPr>
        <p:spPr>
          <a:xfrm>
            <a:off x="812799" y="4527448"/>
            <a:ext cx="8463620" cy="1513914"/>
          </a:xfrm>
        </p:spPr>
        <p:txBody>
          <a:bodyP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2063701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évkártya idézettel">
    <p:spTree>
      <p:nvGrpSpPr>
        <p:cNvPr id="1" name=""/>
        <p:cNvGrpSpPr/>
        <p:nvPr/>
      </p:nvGrpSpPr>
      <p:grpSpPr>
        <a:xfrm>
          <a:off x="0" y="0"/>
          <a:ext cx="0" cy="0"/>
          <a:chOff x="0" y="0"/>
          <a:chExt cx="0" cy="0"/>
        </a:xfrm>
      </p:grpSpPr>
      <p:sp>
        <p:nvSpPr>
          <p:cNvPr id="5" name="TextBox 23">
            <a:extLst>
              <a:ext uri="{FF2B5EF4-FFF2-40B4-BE49-F238E27FC236}">
                <a16:creationId xmlns="" xmlns:a16="http://schemas.microsoft.com/office/drawing/2014/main" id="{6E987C85-DC06-44F9-AB8A-0272CE04ED1F}"/>
              </a:ext>
            </a:extLst>
          </p:cNvPr>
          <p:cNvSpPr txBox="1">
            <a:spLocks noChangeArrowheads="1"/>
          </p:cNvSpPr>
          <p:nvPr/>
        </p:nvSpPr>
        <p:spPr bwMode="auto">
          <a:xfrm>
            <a:off x="643467" y="790575"/>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defRPr/>
            </a:pPr>
            <a:r>
              <a:rPr lang="en-US" altLang="hu-HU" sz="6000">
                <a:solidFill>
                  <a:srgbClr val="90A2CF"/>
                </a:solidFill>
              </a:rPr>
              <a:t>“</a:t>
            </a:r>
          </a:p>
        </p:txBody>
      </p:sp>
      <p:sp>
        <p:nvSpPr>
          <p:cNvPr id="6" name="TextBox 24">
            <a:extLst>
              <a:ext uri="{FF2B5EF4-FFF2-40B4-BE49-F238E27FC236}">
                <a16:creationId xmlns="" xmlns:a16="http://schemas.microsoft.com/office/drawing/2014/main" id="{F464CD90-6A46-452D-B1F5-AFC1233708B6}"/>
              </a:ext>
            </a:extLst>
          </p:cNvPr>
          <p:cNvSpPr txBox="1">
            <a:spLocks noChangeArrowheads="1"/>
          </p:cNvSpPr>
          <p:nvPr/>
        </p:nvSpPr>
        <p:spPr bwMode="auto">
          <a:xfrm>
            <a:off x="8997951" y="2886075"/>
            <a:ext cx="6096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defRPr/>
            </a:pPr>
            <a:r>
              <a:rPr lang="en-US" altLang="hu-HU" sz="6000">
                <a:solidFill>
                  <a:srgbClr val="90A2CF"/>
                </a:solidFill>
              </a:rPr>
              <a:t>”</a:t>
            </a:r>
          </a:p>
        </p:txBody>
      </p:sp>
      <p:sp>
        <p:nvSpPr>
          <p:cNvPr id="2" name="Title 1"/>
          <p:cNvSpPr>
            <a:spLocks noGrp="1"/>
          </p:cNvSpPr>
          <p:nvPr>
            <p:ph type="title"/>
          </p:nvPr>
        </p:nvSpPr>
        <p:spPr>
          <a:xfrm>
            <a:off x="1033181" y="609600"/>
            <a:ext cx="8096243" cy="3022600"/>
          </a:xfrm>
        </p:spPr>
        <p:txBody>
          <a:bodyPr anchor="ctr">
            <a:normAutofit/>
          </a:bodyPr>
          <a:lstStyle>
            <a:lvl1pPr algn="l">
              <a:defRPr sz="3300" b="0" cap="none"/>
            </a:lvl1pPr>
          </a:lstStyle>
          <a:p>
            <a:r>
              <a:rPr lang="hu-HU"/>
              <a:t>Mintacím szerkesztése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hu-HU"/>
              <a:t>Mintaszöveg szerkesztése</a:t>
            </a:r>
          </a:p>
        </p:txBody>
      </p:sp>
      <p:sp>
        <p:nvSpPr>
          <p:cNvPr id="3" name="Text Placeholder 2"/>
          <p:cNvSpPr>
            <a:spLocks noGrp="1"/>
          </p:cNvSpPr>
          <p:nvPr>
            <p:ph type="body" idx="1"/>
          </p:nvPr>
        </p:nvSpPr>
        <p:spPr>
          <a:xfrm>
            <a:off x="812799" y="4527448"/>
            <a:ext cx="8463620" cy="1513914"/>
          </a:xfrm>
        </p:spPr>
        <p:txBody>
          <a:bodyPr>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7" name="Date Placeholder 3">
            <a:extLst>
              <a:ext uri="{FF2B5EF4-FFF2-40B4-BE49-F238E27FC236}">
                <a16:creationId xmlns="" xmlns:a16="http://schemas.microsoft.com/office/drawing/2014/main" id="{5E00629F-0360-441C-9F9B-50859115E561}"/>
              </a:ext>
            </a:extLst>
          </p:cNvPr>
          <p:cNvSpPr>
            <a:spLocks noGrp="1"/>
          </p:cNvSpPr>
          <p:nvPr>
            <p:ph type="dt" sz="half" idx="14"/>
          </p:nvPr>
        </p:nvSpPr>
        <p:spPr/>
        <p:txBody>
          <a:bodyPr/>
          <a:lstStyle>
            <a:lvl1pPr>
              <a:defRPr/>
            </a:lvl1pPr>
          </a:lstStyle>
          <a:p>
            <a:fld id="{25D83412-B3BF-439D-80DF-D4AE1A8B9934}" type="datetimeFigureOut">
              <a:rPr lang="hu-HU" smtClean="0"/>
              <a:t>2019. 11. 15.</a:t>
            </a:fld>
            <a:endParaRPr lang="hu-HU"/>
          </a:p>
        </p:txBody>
      </p:sp>
      <p:sp>
        <p:nvSpPr>
          <p:cNvPr id="8" name="Footer Placeholder 4">
            <a:extLst>
              <a:ext uri="{FF2B5EF4-FFF2-40B4-BE49-F238E27FC236}">
                <a16:creationId xmlns="" xmlns:a16="http://schemas.microsoft.com/office/drawing/2014/main" id="{11DB6E0E-2AFD-4118-98D8-FF60AB456FAE}"/>
              </a:ext>
            </a:extLst>
          </p:cNvPr>
          <p:cNvSpPr>
            <a:spLocks noGrp="1"/>
          </p:cNvSpPr>
          <p:nvPr>
            <p:ph type="ftr" sz="quarter" idx="15"/>
          </p:nvPr>
        </p:nvSpPr>
        <p:spPr/>
        <p:txBody>
          <a:bodyPr/>
          <a:lstStyle>
            <a:lvl1pPr>
              <a:defRPr/>
            </a:lvl1pPr>
          </a:lstStyle>
          <a:p>
            <a:endParaRPr lang="hu-HU"/>
          </a:p>
        </p:txBody>
      </p:sp>
      <p:sp>
        <p:nvSpPr>
          <p:cNvPr id="9" name="Slide Number Placeholder 5">
            <a:extLst>
              <a:ext uri="{FF2B5EF4-FFF2-40B4-BE49-F238E27FC236}">
                <a16:creationId xmlns="" xmlns:a16="http://schemas.microsoft.com/office/drawing/2014/main" id="{3F116669-36DD-4E2E-B8F3-527032469D12}"/>
              </a:ext>
            </a:extLst>
          </p:cNvPr>
          <p:cNvSpPr>
            <a:spLocks noGrp="1"/>
          </p:cNvSpPr>
          <p:nvPr>
            <p:ph type="sldNum" sz="quarter" idx="16"/>
          </p:nvPr>
        </p:nvSpPr>
        <p:spPr/>
        <p:txBody>
          <a:bodyPr/>
          <a:lstStyle>
            <a:lvl1pPr>
              <a:defRPr smtClean="0"/>
            </a:lvl1pPr>
          </a:lstStyle>
          <a:p>
            <a:fld id="{B0ABDE8A-24AC-42C1-9CB2-295D8609027F}" type="slidenum">
              <a:rPr lang="hu-HU" smtClean="0"/>
              <a:t>‹#›</a:t>
            </a:fld>
            <a:endParaRPr lang="hu-HU"/>
          </a:p>
        </p:txBody>
      </p:sp>
    </p:spTree>
    <p:extLst>
      <p:ext uri="{BB962C8B-B14F-4D97-AF65-F5344CB8AC3E}">
        <p14:creationId xmlns:p14="http://schemas.microsoft.com/office/powerpoint/2010/main" val="4250327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gaz vagy hamis">
    <p:spTree>
      <p:nvGrpSpPr>
        <p:cNvPr id="1" name=""/>
        <p:cNvGrpSpPr/>
        <p:nvPr/>
      </p:nvGrpSpPr>
      <p:grpSpPr>
        <a:xfrm>
          <a:off x="0" y="0"/>
          <a:ext cx="0" cy="0"/>
          <a:chOff x="0" y="0"/>
          <a:chExt cx="0" cy="0"/>
        </a:xfrm>
      </p:grpSpPr>
      <p:sp>
        <p:nvSpPr>
          <p:cNvPr id="2" name="Title 1"/>
          <p:cNvSpPr>
            <a:spLocks noGrp="1"/>
          </p:cNvSpPr>
          <p:nvPr>
            <p:ph type="title"/>
          </p:nvPr>
        </p:nvSpPr>
        <p:spPr>
          <a:xfrm>
            <a:off x="821134" y="609600"/>
            <a:ext cx="8455287" cy="3022600"/>
          </a:xfrm>
        </p:spPr>
        <p:txBody>
          <a:bodyPr anchor="ctr">
            <a:normAutofit/>
          </a:bodyPr>
          <a:lstStyle>
            <a:lvl1pPr algn="l">
              <a:defRPr sz="3300" b="0" cap="none"/>
            </a:lvl1pPr>
          </a:lstStyle>
          <a:p>
            <a:r>
              <a:rPr lang="hu-HU"/>
              <a:t>Mintacím szerkesztése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hu-HU"/>
              <a:t>Mintaszöveg szerkesztése</a:t>
            </a:r>
          </a:p>
        </p:txBody>
      </p:sp>
      <p:sp>
        <p:nvSpPr>
          <p:cNvPr id="3" name="Text Placeholder 2"/>
          <p:cNvSpPr>
            <a:spLocks noGrp="1"/>
          </p:cNvSpPr>
          <p:nvPr>
            <p:ph type="body" idx="1"/>
          </p:nvPr>
        </p:nvSpPr>
        <p:spPr>
          <a:xfrm>
            <a:off x="812799" y="4527448"/>
            <a:ext cx="8463620" cy="1513914"/>
          </a:xfrm>
        </p:spPr>
        <p:txBody>
          <a:bodyPr>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5" name="Date Placeholder 3"/>
          <p:cNvSpPr>
            <a:spLocks noGrp="1"/>
          </p:cNvSpPr>
          <p:nvPr>
            <p:ph type="dt" sz="half" idx="14"/>
          </p:nvPr>
        </p:nvSpPr>
        <p:spPr/>
        <p:txBody>
          <a:bodyPr/>
          <a:lstStyle>
            <a:lvl1pPr>
              <a:defRPr/>
            </a:lvl1pPr>
          </a:lstStyle>
          <a:p>
            <a:fld id="{25D83412-B3BF-439D-80DF-D4AE1A8B9934}" type="datetimeFigureOut">
              <a:rPr lang="hu-HU" smtClean="0"/>
              <a:t>2019. 11. 15.</a:t>
            </a:fld>
            <a:endParaRPr lang="hu-HU"/>
          </a:p>
        </p:txBody>
      </p:sp>
      <p:sp>
        <p:nvSpPr>
          <p:cNvPr id="6" name="Footer Placeholder 4"/>
          <p:cNvSpPr>
            <a:spLocks noGrp="1"/>
          </p:cNvSpPr>
          <p:nvPr>
            <p:ph type="ftr" sz="quarter" idx="15"/>
          </p:nvPr>
        </p:nvSpPr>
        <p:spPr/>
        <p:txBody>
          <a:bodyPr/>
          <a:lstStyle>
            <a:lvl1pPr>
              <a:defRPr/>
            </a:lvl1pPr>
          </a:lstStyle>
          <a:p>
            <a:endParaRPr lang="hu-HU"/>
          </a:p>
        </p:txBody>
      </p:sp>
      <p:sp>
        <p:nvSpPr>
          <p:cNvPr id="7" name="Slide Number Placeholder 5"/>
          <p:cNvSpPr>
            <a:spLocks noGrp="1"/>
          </p:cNvSpPr>
          <p:nvPr>
            <p:ph type="sldNum" sz="quarter" idx="16"/>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3797875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1230695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9749" y="609605"/>
            <a:ext cx="1305083" cy="5251451"/>
          </a:xfrm>
        </p:spPr>
        <p:txBody>
          <a:bodyPr vert="eaVert" anchor="ctr"/>
          <a:lstStyle/>
          <a:p>
            <a:r>
              <a:rPr lang="hu-HU"/>
              <a:t>Mintacím szerkesztése</a:t>
            </a:r>
            <a:endParaRPr lang="en-US" dirty="0"/>
          </a:p>
        </p:txBody>
      </p:sp>
      <p:sp>
        <p:nvSpPr>
          <p:cNvPr id="3" name="Vertical Text Placeholder 2"/>
          <p:cNvSpPr>
            <a:spLocks noGrp="1"/>
          </p:cNvSpPr>
          <p:nvPr>
            <p:ph type="body" orient="vert" idx="1"/>
          </p:nvPr>
        </p:nvSpPr>
        <p:spPr>
          <a:xfrm>
            <a:off x="812800" y="609605"/>
            <a:ext cx="6926701" cy="5251451"/>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384304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Címd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812800" y="2924175"/>
            <a:ext cx="10557933" cy="1143000"/>
          </a:xfrm>
        </p:spPr>
        <p:txBody>
          <a:bodyPr/>
          <a:lstStyle>
            <a:lvl1pPr>
              <a:defRPr sz="4600" b="1">
                <a:solidFill>
                  <a:srgbClr val="993300"/>
                </a:solidFill>
              </a:defRPr>
            </a:lvl1pPr>
          </a:lstStyle>
          <a:p>
            <a:pPr lvl="0"/>
            <a:r>
              <a:rPr lang="hu-HU" altLang="hu-HU" noProof="0"/>
              <a:t>Mintacím szerkesztése</a:t>
            </a:r>
          </a:p>
        </p:txBody>
      </p:sp>
      <p:sp>
        <p:nvSpPr>
          <p:cNvPr id="3" name="Rectangle 3">
            <a:extLst>
              <a:ext uri="{FF2B5EF4-FFF2-40B4-BE49-F238E27FC236}">
                <a16:creationId xmlns="" xmlns:a16="http://schemas.microsoft.com/office/drawing/2014/main" id="{1DDB3859-411D-4DC9-B38B-9020A0C5685F}"/>
              </a:ext>
            </a:extLst>
          </p:cNvPr>
          <p:cNvSpPr>
            <a:spLocks noGrp="1" noChangeArrowheads="1"/>
          </p:cNvSpPr>
          <p:nvPr>
            <p:ph type="ftr" sz="quarter" idx="10"/>
          </p:nvPr>
        </p:nvSpPr>
        <p:spPr>
          <a:xfrm>
            <a:off x="4368800" y="6453188"/>
            <a:ext cx="3657600" cy="252412"/>
          </a:xfrm>
        </p:spPr>
        <p:txBody>
          <a:bodyPr/>
          <a:lstStyle>
            <a:lvl1pPr>
              <a:defRPr/>
            </a:lvl1pPr>
          </a:lstStyle>
          <a:p>
            <a:pPr>
              <a:defRPr/>
            </a:pPr>
            <a:endParaRPr lang="hu-HU" altLang="hu-HU"/>
          </a:p>
        </p:txBody>
      </p:sp>
      <p:sp>
        <p:nvSpPr>
          <p:cNvPr id="4" name="Rectangle 4">
            <a:extLst>
              <a:ext uri="{FF2B5EF4-FFF2-40B4-BE49-F238E27FC236}">
                <a16:creationId xmlns="" xmlns:a16="http://schemas.microsoft.com/office/drawing/2014/main" id="{96AA019F-F380-4B8B-9FEF-A2A7CDD771A6}"/>
              </a:ext>
            </a:extLst>
          </p:cNvPr>
          <p:cNvSpPr>
            <a:spLocks noGrp="1" noChangeArrowheads="1"/>
          </p:cNvSpPr>
          <p:nvPr>
            <p:ph type="dt" sz="half" idx="11"/>
          </p:nvPr>
        </p:nvSpPr>
        <p:spPr>
          <a:xfrm>
            <a:off x="711200" y="6400800"/>
            <a:ext cx="3464984" cy="533400"/>
          </a:xfrm>
        </p:spPr>
        <p:txBody>
          <a:bodyPr/>
          <a:lstStyle>
            <a:lvl1pPr>
              <a:defRPr>
                <a:solidFill>
                  <a:srgbClr val="000064"/>
                </a:solidFill>
              </a:defRPr>
            </a:lvl1pPr>
          </a:lstStyle>
          <a:p>
            <a:pPr>
              <a:defRPr/>
            </a:pPr>
            <a:endParaRPr lang="hu-HU" altLang="hu-HU"/>
          </a:p>
        </p:txBody>
      </p:sp>
    </p:spTree>
    <p:extLst>
      <p:ext uri="{BB962C8B-B14F-4D97-AF65-F5344CB8AC3E}">
        <p14:creationId xmlns:p14="http://schemas.microsoft.com/office/powerpoint/2010/main" val="935337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Footer Placeholder 4">
            <a:extLst>
              <a:ext uri="{FF2B5EF4-FFF2-40B4-BE49-F238E27FC236}">
                <a16:creationId xmlns="" xmlns:a16="http://schemas.microsoft.com/office/drawing/2014/main" id="{DCCA2DAE-A345-4A44-8216-730D75436350}"/>
              </a:ext>
            </a:extLst>
          </p:cNvPr>
          <p:cNvSpPr>
            <a:spLocks noGrp="1"/>
          </p:cNvSpPr>
          <p:nvPr>
            <p:ph type="ftr" sz="quarter" idx="10"/>
          </p:nvPr>
        </p:nvSpPr>
        <p:spPr/>
        <p:txBody>
          <a:bodyPr/>
          <a:lstStyle>
            <a:lvl1pPr>
              <a:defRPr/>
            </a:lvl1pPr>
          </a:lstStyle>
          <a:p>
            <a:endParaRPr lang="hu-HU"/>
          </a:p>
        </p:txBody>
      </p:sp>
      <p:sp>
        <p:nvSpPr>
          <p:cNvPr id="5" name="Slide Number Placeholder 5">
            <a:extLst>
              <a:ext uri="{FF2B5EF4-FFF2-40B4-BE49-F238E27FC236}">
                <a16:creationId xmlns="" xmlns:a16="http://schemas.microsoft.com/office/drawing/2014/main" id="{6CF3AD81-58D2-48D1-8983-F094EE00B706}"/>
              </a:ext>
            </a:extLst>
          </p:cNvPr>
          <p:cNvSpPr>
            <a:spLocks noGrp="1"/>
          </p:cNvSpPr>
          <p:nvPr>
            <p:ph type="sldNum" sz="quarter" idx="11"/>
          </p:nvPr>
        </p:nvSpPr>
        <p:spPr/>
        <p:txBody>
          <a:bodyPr/>
          <a:lstStyle>
            <a:lvl1pPr>
              <a:defRPr smtClean="0"/>
            </a:lvl1pPr>
          </a:lstStyle>
          <a:p>
            <a:fld id="{B0ABDE8A-24AC-42C1-9CB2-295D8609027F}" type="slidenum">
              <a:rPr lang="hu-HU" smtClean="0"/>
              <a:t>‹#›</a:t>
            </a:fld>
            <a:endParaRPr lang="hu-HU"/>
          </a:p>
        </p:txBody>
      </p:sp>
    </p:spTree>
    <p:extLst>
      <p:ext uri="{BB962C8B-B14F-4D97-AF65-F5344CB8AC3E}">
        <p14:creationId xmlns:p14="http://schemas.microsoft.com/office/powerpoint/2010/main" val="1145065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812799" y="2700871"/>
            <a:ext cx="8463620" cy="1826581"/>
          </a:xfrm>
        </p:spPr>
        <p:txBody>
          <a:bodyPr anchor="b"/>
          <a:lstStyle>
            <a:lvl1pPr algn="l">
              <a:defRPr sz="3000" b="0" cap="none"/>
            </a:lvl1pPr>
          </a:lstStyle>
          <a:p>
            <a:r>
              <a:rPr lang="hu-HU"/>
              <a:t>Mintacím szerkesztése</a:t>
            </a:r>
            <a:endParaRPr lang="en-US" dirty="0"/>
          </a:p>
        </p:txBody>
      </p:sp>
      <p:sp>
        <p:nvSpPr>
          <p:cNvPr id="3" name="Text Placeholder 2"/>
          <p:cNvSpPr>
            <a:spLocks noGrp="1"/>
          </p:cNvSpPr>
          <p:nvPr>
            <p:ph type="body" idx="1"/>
          </p:nvPr>
        </p:nvSpPr>
        <p:spPr>
          <a:xfrm>
            <a:off x="812799" y="4527448"/>
            <a:ext cx="8463620" cy="860400"/>
          </a:xfrm>
        </p:spPr>
        <p:txBody>
          <a:bodyPr/>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11"/>
          </p:nvPr>
        </p:nvSpPr>
        <p:spPr/>
        <p:txBody>
          <a:bodyPr/>
          <a:lstStyle>
            <a:lvl1pPr>
              <a:defRPr/>
            </a:lvl1pPr>
          </a:lstStyle>
          <a:p>
            <a:endParaRPr lang="hu-HU"/>
          </a:p>
        </p:txBody>
      </p:sp>
      <p:sp>
        <p:nvSpPr>
          <p:cNvPr id="6"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3082739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a:xfrm>
            <a:off x="812801" y="609600"/>
            <a:ext cx="8463619" cy="1320800"/>
          </a:xfrm>
        </p:spPr>
        <p:txBody>
          <a:bodyPr/>
          <a:lstStyle/>
          <a:p>
            <a:r>
              <a:rPr lang="hu-HU"/>
              <a:t>Mintacím szerkesztése</a:t>
            </a:r>
            <a:endParaRPr lang="en-US" dirty="0"/>
          </a:p>
        </p:txBody>
      </p:sp>
      <p:sp>
        <p:nvSpPr>
          <p:cNvPr id="3" name="Content Placeholder 2"/>
          <p:cNvSpPr>
            <a:spLocks noGrp="1"/>
          </p:cNvSpPr>
          <p:nvPr>
            <p:ph sz="half" idx="1"/>
          </p:nvPr>
        </p:nvSpPr>
        <p:spPr>
          <a:xfrm>
            <a:off x="812803" y="2160589"/>
            <a:ext cx="4117479" cy="3880772"/>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5158939" y="2160590"/>
            <a:ext cx="4117480" cy="3880773"/>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4077310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812802" y="609600"/>
            <a:ext cx="8463617" cy="1320800"/>
          </a:xfrm>
        </p:spPr>
        <p:txBody>
          <a:bodyPr/>
          <a:lstStyle>
            <a:lvl1pPr>
              <a:defRPr/>
            </a:lvl1pPr>
          </a:lstStyle>
          <a:p>
            <a:r>
              <a:rPr lang="hu-HU"/>
              <a:t>Mintacím szerkesztése</a:t>
            </a:r>
            <a:endParaRPr lang="en-US" dirty="0"/>
          </a:p>
        </p:txBody>
      </p:sp>
      <p:sp>
        <p:nvSpPr>
          <p:cNvPr id="3" name="Text Placeholder 2"/>
          <p:cNvSpPr>
            <a:spLocks noGrp="1"/>
          </p:cNvSpPr>
          <p:nvPr>
            <p:ph type="body" idx="1"/>
          </p:nvPr>
        </p:nvSpPr>
        <p:spPr>
          <a:xfrm>
            <a:off x="812799" y="2160983"/>
            <a:ext cx="4120896"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u-HU"/>
              <a:t>Mintaszöveg szerkesztése</a:t>
            </a:r>
          </a:p>
        </p:txBody>
      </p:sp>
      <p:sp>
        <p:nvSpPr>
          <p:cNvPr id="4" name="Content Placeholder 3"/>
          <p:cNvSpPr>
            <a:spLocks noGrp="1"/>
          </p:cNvSpPr>
          <p:nvPr>
            <p:ph sz="half" idx="2"/>
          </p:nvPr>
        </p:nvSpPr>
        <p:spPr>
          <a:xfrm>
            <a:off x="812799" y="2737251"/>
            <a:ext cx="4120896" cy="3304117"/>
          </a:xfrm>
        </p:spPr>
        <p:txBody>
          <a:bodyPr>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5155520" y="2160983"/>
            <a:ext cx="4120896"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hu-HU"/>
              <a:t>Mintaszöveg szerkesztése</a:t>
            </a:r>
          </a:p>
        </p:txBody>
      </p:sp>
      <p:sp>
        <p:nvSpPr>
          <p:cNvPr id="6" name="Content Placeholder 5"/>
          <p:cNvSpPr>
            <a:spLocks noGrp="1"/>
          </p:cNvSpPr>
          <p:nvPr>
            <p:ph sz="quarter" idx="4"/>
          </p:nvPr>
        </p:nvSpPr>
        <p:spPr>
          <a:xfrm>
            <a:off x="5155520" y="2737251"/>
            <a:ext cx="4120896" cy="3304117"/>
          </a:xfrm>
        </p:spPr>
        <p:txBody>
          <a:bodyPr>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8" name="Footer Placeholder 4"/>
          <p:cNvSpPr>
            <a:spLocks noGrp="1"/>
          </p:cNvSpPr>
          <p:nvPr>
            <p:ph type="ftr" sz="quarter" idx="11"/>
          </p:nvPr>
        </p:nvSpPr>
        <p:spPr/>
        <p:txBody>
          <a:bodyPr/>
          <a:lstStyle>
            <a:lvl1pPr>
              <a:defRPr/>
            </a:lvl1pPr>
          </a:lstStyle>
          <a:p>
            <a:endParaRPr lang="hu-HU"/>
          </a:p>
        </p:txBody>
      </p:sp>
      <p:sp>
        <p:nvSpPr>
          <p:cNvPr id="9"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3888026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a:xfrm>
            <a:off x="812801" y="609600"/>
            <a:ext cx="8463619" cy="1320800"/>
          </a:xfrm>
        </p:spPr>
        <p:txBody>
          <a:bodyPr/>
          <a:lstStyle/>
          <a:p>
            <a:r>
              <a:rPr lang="hu-HU"/>
              <a:t>Mintacím szerkesztése</a:t>
            </a:r>
            <a:endParaRPr lang="en-US" dirty="0"/>
          </a:p>
        </p:txBody>
      </p:sp>
      <p:sp>
        <p:nvSpPr>
          <p:cNvPr id="3"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4" name="Footer Placeholder 4"/>
          <p:cNvSpPr>
            <a:spLocks noGrp="1"/>
          </p:cNvSpPr>
          <p:nvPr>
            <p:ph type="ftr" sz="quarter" idx="11"/>
          </p:nvPr>
        </p:nvSpPr>
        <p:spPr/>
        <p:txBody>
          <a:bodyPr/>
          <a:lstStyle>
            <a:lvl1pPr>
              <a:defRPr/>
            </a:lvl1pPr>
          </a:lstStyle>
          <a:p>
            <a:endParaRPr lang="hu-HU"/>
          </a:p>
        </p:txBody>
      </p:sp>
      <p:sp>
        <p:nvSpPr>
          <p:cNvPr id="5"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3712526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3" name="Footer Placeholder 4"/>
          <p:cNvSpPr>
            <a:spLocks noGrp="1"/>
          </p:cNvSpPr>
          <p:nvPr>
            <p:ph type="ftr" sz="quarter" idx="11"/>
          </p:nvPr>
        </p:nvSpPr>
        <p:spPr/>
        <p:txBody>
          <a:bodyPr/>
          <a:lstStyle>
            <a:lvl1pPr>
              <a:defRPr/>
            </a:lvl1pPr>
          </a:lstStyle>
          <a:p>
            <a:endParaRPr lang="hu-HU"/>
          </a:p>
        </p:txBody>
      </p:sp>
      <p:sp>
        <p:nvSpPr>
          <p:cNvPr id="4"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22468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812801" y="1498604"/>
            <a:ext cx="3720243" cy="1278466"/>
          </a:xfrm>
        </p:spPr>
        <p:txBody>
          <a:bodyPr anchor="b">
            <a:normAutofit/>
          </a:bodyPr>
          <a:lstStyle>
            <a:lvl1pPr>
              <a:defRPr sz="1500"/>
            </a:lvl1pPr>
          </a:lstStyle>
          <a:p>
            <a:r>
              <a:rPr lang="hu-HU"/>
              <a:t>Mintacím szerkesztése</a:t>
            </a:r>
            <a:endParaRPr lang="en-US" dirty="0"/>
          </a:p>
        </p:txBody>
      </p:sp>
      <p:sp>
        <p:nvSpPr>
          <p:cNvPr id="3" name="Content Placeholder 2"/>
          <p:cNvSpPr>
            <a:spLocks noGrp="1"/>
          </p:cNvSpPr>
          <p:nvPr>
            <p:ph idx="1"/>
          </p:nvPr>
        </p:nvSpPr>
        <p:spPr>
          <a:xfrm>
            <a:off x="4761703" y="514930"/>
            <a:ext cx="4514716" cy="5526437"/>
          </a:xfrm>
        </p:spPr>
        <p:txBody>
          <a:bodyPr>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812801" y="2777069"/>
            <a:ext cx="3720243" cy="2584449"/>
          </a:xfrm>
        </p:spPr>
        <p:txBody>
          <a:bodyPr>
            <a:normAutofit/>
          </a:bodyPr>
          <a:lstStyle>
            <a:lvl1pPr marL="0" indent="0">
              <a:buNone/>
              <a:defRPr sz="105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hu-HU"/>
              <a:t>Mintaszöveg szerkesztése</a:t>
            </a:r>
          </a:p>
        </p:txBody>
      </p:sp>
      <p:sp>
        <p:nvSpPr>
          <p:cNvPr id="5"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962600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812801" y="4800600"/>
            <a:ext cx="8463619" cy="566738"/>
          </a:xfrm>
        </p:spPr>
        <p:txBody>
          <a:bodyPr anchor="b">
            <a:normAutofit/>
          </a:bodyPr>
          <a:lstStyle>
            <a:lvl1pPr algn="l">
              <a:defRPr sz="1800" b="0"/>
            </a:lvl1pPr>
          </a:lstStyle>
          <a:p>
            <a:r>
              <a:rPr lang="hu-HU"/>
              <a:t>Mintacím szerkesztése</a:t>
            </a:r>
            <a:endParaRPr lang="en-US" dirty="0"/>
          </a:p>
        </p:txBody>
      </p:sp>
      <p:sp>
        <p:nvSpPr>
          <p:cNvPr id="3" name="Picture Placeholder 2"/>
          <p:cNvSpPr>
            <a:spLocks noGrp="1" noChangeAspect="1"/>
          </p:cNvSpPr>
          <p:nvPr>
            <p:ph type="pic" idx="1"/>
          </p:nvPr>
        </p:nvSpPr>
        <p:spPr>
          <a:xfrm>
            <a:off x="812801" y="609600"/>
            <a:ext cx="8463619" cy="3845718"/>
          </a:xfrm>
        </p:spPr>
        <p:txBody>
          <a:bodyPr rtlCol="0">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hu-HU" noProof="0"/>
              <a:t>Kép beszúrásához kattintson az ikonra</a:t>
            </a:r>
            <a:endParaRPr lang="en-US" noProof="0" dirty="0"/>
          </a:p>
        </p:txBody>
      </p:sp>
      <p:sp>
        <p:nvSpPr>
          <p:cNvPr id="4" name="Text Placeholder 3"/>
          <p:cNvSpPr>
            <a:spLocks noGrp="1"/>
          </p:cNvSpPr>
          <p:nvPr>
            <p:ph type="body" sz="half" idx="2"/>
          </p:nvPr>
        </p:nvSpPr>
        <p:spPr>
          <a:xfrm>
            <a:off x="812801" y="5367338"/>
            <a:ext cx="8463619"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hu-HU"/>
              <a:t>Mintaszöveg szerkesztése</a:t>
            </a:r>
          </a:p>
        </p:txBody>
      </p:sp>
      <p:sp>
        <p:nvSpPr>
          <p:cNvPr id="5" name="Date Placeholder 3"/>
          <p:cNvSpPr>
            <a:spLocks noGrp="1"/>
          </p:cNvSpPr>
          <p:nvPr>
            <p:ph type="dt" sz="half" idx="10"/>
          </p:nvPr>
        </p:nvSpPr>
        <p:spPr/>
        <p:txBody>
          <a:bodyPr/>
          <a:lstStyle>
            <a:lvl1pPr>
              <a:defRPr/>
            </a:lvl1pPr>
          </a:lstStyle>
          <a:p>
            <a:fld id="{25D83412-B3BF-439D-80DF-D4AE1A8B9934}" type="datetimeFigureOut">
              <a:rPr lang="hu-HU" smtClean="0"/>
              <a:t>2019. 11. 15.</a:t>
            </a:fld>
            <a:endParaRPr lang="hu-HU"/>
          </a:p>
        </p:txBody>
      </p:sp>
      <p:sp>
        <p:nvSpPr>
          <p:cNvPr id="6" name="Footer Placeholder 4"/>
          <p:cNvSpPr>
            <a:spLocks noGrp="1"/>
          </p:cNvSpPr>
          <p:nvPr>
            <p:ph type="ftr" sz="quarter" idx="11"/>
          </p:nvPr>
        </p:nvSpPr>
        <p:spPr/>
        <p:txBody>
          <a:bodyPr/>
          <a:lstStyle>
            <a:lvl1pPr>
              <a:defRPr/>
            </a:lvl1pPr>
          </a:lstStyle>
          <a:p>
            <a:endParaRPr lang="hu-HU"/>
          </a:p>
        </p:txBody>
      </p:sp>
      <p:sp>
        <p:nvSpPr>
          <p:cNvPr id="7" name="Slide Number Placeholder 5"/>
          <p:cNvSpPr>
            <a:spLocks noGrp="1"/>
          </p:cNvSpPr>
          <p:nvPr>
            <p:ph type="sldNum" sz="quarter" idx="12"/>
          </p:nvPr>
        </p:nvSpPr>
        <p:spPr/>
        <p:txBody>
          <a:bodyPr/>
          <a:lstStyle>
            <a:lvl1pPr>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288817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16"/>
          <p:cNvGrpSpPr>
            <a:grpSpLocks/>
          </p:cNvGrpSpPr>
          <p:nvPr/>
        </p:nvGrpSpPr>
        <p:grpSpPr bwMode="auto">
          <a:xfrm>
            <a:off x="-10583" y="-7938"/>
            <a:ext cx="12225868" cy="6873876"/>
            <a:chOff x="-8467" y="-8468"/>
            <a:chExt cx="9169805" cy="6874935"/>
          </a:xfrm>
        </p:grpSpPr>
        <p:sp>
          <p:nvSpPr>
            <p:cNvPr id="7" name="Freeform 6"/>
            <p:cNvSpPr/>
            <p:nvPr/>
          </p:nvSpPr>
          <p:spPr>
            <a:xfrm>
              <a:off x="-8467" y="4013290"/>
              <a:ext cx="457221"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497"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8689" y="3919613"/>
              <a:ext cx="2513124"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59564"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051" name="Title Placeholder 1"/>
          <p:cNvSpPr>
            <a:spLocks noGrp="1"/>
          </p:cNvSpPr>
          <p:nvPr>
            <p:ph type="title"/>
          </p:nvPr>
        </p:nvSpPr>
        <p:spPr bwMode="auto">
          <a:xfrm>
            <a:off x="812801" y="609600"/>
            <a:ext cx="8464551"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hu-HU" altLang="hu-HU" smtClean="0"/>
              <a:t>Mintacím szerkesztése</a:t>
            </a:r>
            <a:endParaRPr lang="en-US" altLang="hu-HU" smtClean="0"/>
          </a:p>
        </p:txBody>
      </p:sp>
      <p:sp>
        <p:nvSpPr>
          <p:cNvPr id="1028" name="Text Placeholder 2"/>
          <p:cNvSpPr>
            <a:spLocks noGrp="1"/>
          </p:cNvSpPr>
          <p:nvPr>
            <p:ph type="body" idx="1"/>
          </p:nvPr>
        </p:nvSpPr>
        <p:spPr bwMode="auto">
          <a:xfrm>
            <a:off x="812801" y="2160589"/>
            <a:ext cx="8464551" cy="388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hu-HU" altLang="hu-HU"/>
              <a:t>Mintaszöveg szerkesztése</a:t>
            </a:r>
          </a:p>
          <a:p>
            <a:pPr lvl="1"/>
            <a:r>
              <a:rPr lang="hu-HU" altLang="hu-HU"/>
              <a:t>Második szint</a:t>
            </a:r>
          </a:p>
          <a:p>
            <a:pPr lvl="2"/>
            <a:r>
              <a:rPr lang="hu-HU" altLang="hu-HU"/>
              <a:t>Harmadik szint</a:t>
            </a:r>
          </a:p>
          <a:p>
            <a:pPr lvl="3"/>
            <a:r>
              <a:rPr lang="hu-HU" altLang="hu-HU"/>
              <a:t>Negyedik szint</a:t>
            </a:r>
          </a:p>
          <a:p>
            <a:pPr lvl="4"/>
            <a:r>
              <a:rPr lang="hu-HU" altLang="hu-HU"/>
              <a:t>Ötödik szint</a:t>
            </a:r>
            <a:endParaRPr lang="en-US" altLang="hu-HU"/>
          </a:p>
        </p:txBody>
      </p:sp>
      <p:sp>
        <p:nvSpPr>
          <p:cNvPr id="4" name="Date Placeholder 3"/>
          <p:cNvSpPr>
            <a:spLocks noGrp="1"/>
          </p:cNvSpPr>
          <p:nvPr>
            <p:ph type="dt" sz="half" idx="2"/>
          </p:nvPr>
        </p:nvSpPr>
        <p:spPr>
          <a:xfrm>
            <a:off x="7207251" y="6042026"/>
            <a:ext cx="912283"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25D83412-B3BF-439D-80DF-D4AE1A8B9934}" type="datetimeFigureOut">
              <a:rPr lang="hu-HU" smtClean="0"/>
              <a:t>2019. 11. 15.</a:t>
            </a:fld>
            <a:endParaRPr lang="hu-HU"/>
          </a:p>
        </p:txBody>
      </p:sp>
      <p:sp>
        <p:nvSpPr>
          <p:cNvPr id="5" name="Footer Placeholder 4"/>
          <p:cNvSpPr>
            <a:spLocks noGrp="1"/>
          </p:cNvSpPr>
          <p:nvPr>
            <p:ph type="ftr" sz="quarter" idx="3"/>
          </p:nvPr>
        </p:nvSpPr>
        <p:spPr>
          <a:xfrm>
            <a:off x="812800" y="6042026"/>
            <a:ext cx="6163733"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8593667" y="6042026"/>
            <a:ext cx="683684" cy="365125"/>
          </a:xfrm>
          <a:prstGeom prst="rect">
            <a:avLst/>
          </a:prstGeom>
        </p:spPr>
        <p:txBody>
          <a:bodyPr vert="horz" lIns="91440" tIns="45720" rIns="91440" bIns="45720" rtlCol="0" anchor="ctr"/>
          <a:lstStyle>
            <a:lvl1pPr algn="r">
              <a:defRPr sz="675" smtClean="0">
                <a:solidFill>
                  <a:schemeClr val="accent1"/>
                </a:solidFill>
              </a:defRPr>
            </a:lvl1pPr>
          </a:lstStyle>
          <a:p>
            <a:fld id="{B0ABDE8A-24AC-42C1-9CB2-295D8609027F}" type="slidenum">
              <a:rPr lang="hu-HU" smtClean="0"/>
              <a:t>‹#›</a:t>
            </a:fld>
            <a:endParaRPr lang="hu-HU"/>
          </a:p>
        </p:txBody>
      </p:sp>
    </p:spTree>
    <p:extLst>
      <p:ext uri="{BB962C8B-B14F-4D97-AF65-F5344CB8AC3E}">
        <p14:creationId xmlns:p14="http://schemas.microsoft.com/office/powerpoint/2010/main" val="112465680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txStyles>
    <p:titleStyle>
      <a:lvl1pPr algn="l" defTabSz="342900" rtl="0" eaLnBrk="0" fontAlgn="base" hangingPunct="0">
        <a:spcBef>
          <a:spcPct val="0"/>
        </a:spcBef>
        <a:spcAft>
          <a:spcPct val="0"/>
        </a:spcAft>
        <a:defRPr sz="2700" kern="1200">
          <a:solidFill>
            <a:schemeClr val="accent1"/>
          </a:solidFill>
          <a:latin typeface="+mj-lt"/>
          <a:ea typeface="+mj-ea"/>
          <a:cs typeface="+mj-cs"/>
        </a:defRPr>
      </a:lvl1pPr>
      <a:lvl2pPr algn="l" defTabSz="342900" rtl="0" eaLnBrk="0" fontAlgn="base" hangingPunct="0">
        <a:spcBef>
          <a:spcPct val="0"/>
        </a:spcBef>
        <a:spcAft>
          <a:spcPct val="0"/>
        </a:spcAft>
        <a:defRPr sz="2700">
          <a:solidFill>
            <a:schemeClr val="accent1"/>
          </a:solidFill>
          <a:latin typeface="Trebuchet MS" panose="020B0603020202020204" pitchFamily="34" charset="0"/>
        </a:defRPr>
      </a:lvl2pPr>
      <a:lvl3pPr algn="l" defTabSz="342900" rtl="0" eaLnBrk="0" fontAlgn="base" hangingPunct="0">
        <a:spcBef>
          <a:spcPct val="0"/>
        </a:spcBef>
        <a:spcAft>
          <a:spcPct val="0"/>
        </a:spcAft>
        <a:defRPr sz="2700">
          <a:solidFill>
            <a:schemeClr val="accent1"/>
          </a:solidFill>
          <a:latin typeface="Trebuchet MS" panose="020B0603020202020204" pitchFamily="34" charset="0"/>
        </a:defRPr>
      </a:lvl3pPr>
      <a:lvl4pPr algn="l" defTabSz="342900" rtl="0" eaLnBrk="0" fontAlgn="base" hangingPunct="0">
        <a:spcBef>
          <a:spcPct val="0"/>
        </a:spcBef>
        <a:spcAft>
          <a:spcPct val="0"/>
        </a:spcAft>
        <a:defRPr sz="2700">
          <a:solidFill>
            <a:schemeClr val="accent1"/>
          </a:solidFill>
          <a:latin typeface="Trebuchet MS" panose="020B0603020202020204" pitchFamily="34" charset="0"/>
        </a:defRPr>
      </a:lvl4pPr>
      <a:lvl5pPr algn="l" defTabSz="342900" rtl="0" eaLnBrk="0" fontAlgn="base" hangingPunct="0">
        <a:spcBef>
          <a:spcPct val="0"/>
        </a:spcBef>
        <a:spcAft>
          <a:spcPct val="0"/>
        </a:spcAft>
        <a:defRPr sz="27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0" fontAlgn="base" hangingPunct="0">
        <a:spcBef>
          <a:spcPts val="75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557213" indent="-214313" algn="l" defTabSz="342900" rtl="0" eaLnBrk="0" fontAlgn="base" hangingPunct="0">
        <a:spcBef>
          <a:spcPts val="75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2pPr>
      <a:lvl3pPr marL="857250" indent="-171450" algn="l" defTabSz="342900" rtl="0" eaLnBrk="0" fontAlgn="base" hangingPunct="0">
        <a:spcBef>
          <a:spcPts val="750"/>
        </a:spcBef>
        <a:spcAft>
          <a:spcPct val="0"/>
        </a:spcAft>
        <a:buClr>
          <a:schemeClr val="accent1"/>
        </a:buClr>
        <a:buSzPct val="80000"/>
        <a:buFont typeface="Wingdings 3" panose="05040102010807070707" pitchFamily="18" charset="2"/>
        <a:buChar char=""/>
        <a:defRPr sz="1000" kern="1200">
          <a:solidFill>
            <a:srgbClr val="404040"/>
          </a:solidFill>
          <a:latin typeface="+mn-lt"/>
          <a:ea typeface="+mn-ea"/>
          <a:cs typeface="+mn-cs"/>
        </a:defRPr>
      </a:lvl3pPr>
      <a:lvl4pPr marL="1200150" indent="-171450" algn="l" defTabSz="342900" rtl="0" eaLnBrk="0" fontAlgn="base" hangingPunct="0">
        <a:spcBef>
          <a:spcPts val="750"/>
        </a:spcBef>
        <a:spcAft>
          <a:spcPct val="0"/>
        </a:spcAft>
        <a:buClr>
          <a:schemeClr val="accent1"/>
        </a:buClr>
        <a:buSzPct val="80000"/>
        <a:buFont typeface="Wingdings 3" panose="05040102010807070707" pitchFamily="18" charset="2"/>
        <a:buChar char=""/>
        <a:defRPr sz="900" kern="1200">
          <a:solidFill>
            <a:srgbClr val="404040"/>
          </a:solidFill>
          <a:latin typeface="+mn-lt"/>
          <a:ea typeface="+mn-ea"/>
          <a:cs typeface="+mn-cs"/>
        </a:defRPr>
      </a:lvl4pPr>
      <a:lvl5pPr marL="1543050" indent="-171450" algn="l" defTabSz="342900" rtl="0" eaLnBrk="0" fontAlgn="base" hangingPunct="0">
        <a:spcBef>
          <a:spcPts val="750"/>
        </a:spcBef>
        <a:spcAft>
          <a:spcPct val="0"/>
        </a:spcAft>
        <a:buClr>
          <a:schemeClr val="accent1"/>
        </a:buClr>
        <a:buSzPct val="80000"/>
        <a:buFont typeface="Wingdings 3" panose="05040102010807070707" pitchFamily="18" charset="2"/>
        <a:buChar char=""/>
        <a:defRPr sz="900" kern="1200">
          <a:solidFill>
            <a:srgbClr val="404040"/>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7.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7.xml"/><Relationship Id="rId1" Type="http://schemas.openxmlformats.org/officeDocument/2006/relationships/themeOverride" Target="../theme/themeOverride14.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hemeOverride" Target="../theme/themeOverride9.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p:cNvSpPr>
          <p:nvPr>
            <p:ph type="ctrTitle"/>
          </p:nvPr>
        </p:nvSpPr>
        <p:spPr>
          <a:xfrm>
            <a:off x="2495551" y="3033714"/>
            <a:ext cx="7631113" cy="790575"/>
          </a:xfrm>
        </p:spPr>
        <p:txBody>
          <a:bodyPr/>
          <a:lstStyle/>
          <a:p>
            <a:r>
              <a:rPr lang="en-US" altLang="hu-HU" sz="3600">
                <a:solidFill>
                  <a:srgbClr val="002060"/>
                </a:solidFill>
              </a:rPr>
              <a:t>Cooperative audit</a:t>
            </a:r>
            <a:r>
              <a:rPr lang="hu-HU" altLang="hu-HU" sz="3600">
                <a:solidFill>
                  <a:srgbClr val="002060"/>
                </a:solidFill>
              </a:rPr>
              <a:t>s related to SDGs</a:t>
            </a:r>
            <a:endParaRPr lang="hu-HU" altLang="hu-HU" sz="3200" i="1">
              <a:solidFill>
                <a:srgbClr val="002060"/>
              </a:solidFill>
            </a:endParaRPr>
          </a:p>
        </p:txBody>
      </p:sp>
      <p:sp>
        <p:nvSpPr>
          <p:cNvPr id="5123" name="Rectangle 4">
            <a:extLst>
              <a:ext uri="{FF2B5EF4-FFF2-40B4-BE49-F238E27FC236}">
                <a16:creationId xmlns="" xmlns:a16="http://schemas.microsoft.com/office/drawing/2014/main" id="{DD9881BE-4735-48AD-ADAF-8081F7ABE045}"/>
              </a:ext>
            </a:extLst>
          </p:cNvPr>
          <p:cNvSpPr>
            <a:spLocks noGrp="1" noChangeArrowheads="1"/>
          </p:cNvSpPr>
          <p:nvPr>
            <p:ph type="subTitle" idx="4294967295"/>
          </p:nvPr>
        </p:nvSpPr>
        <p:spPr>
          <a:xfrm>
            <a:off x="5107517" y="4987925"/>
            <a:ext cx="5111750" cy="863600"/>
          </a:xfrm>
        </p:spPr>
        <p:txBody>
          <a:bodyPr>
            <a:normAutofit fontScale="85000" lnSpcReduction="20000"/>
          </a:bodyPr>
          <a:lstStyle/>
          <a:p>
            <a:pPr marL="0" indent="0" algn="ctr">
              <a:lnSpc>
                <a:spcPct val="75000"/>
              </a:lnSpc>
              <a:buNone/>
              <a:defRPr/>
            </a:pPr>
            <a:r>
              <a:rPr lang="hu-HU" altLang="hu-HU" sz="2400" dirty="0">
                <a:solidFill>
                  <a:srgbClr val="002060"/>
                </a:solidFill>
                <a:latin typeface="+mj-lt"/>
              </a:rPr>
              <a:t>Júlia Szappanos</a:t>
            </a:r>
          </a:p>
          <a:p>
            <a:pPr marL="0" indent="0" algn="ctr">
              <a:lnSpc>
                <a:spcPct val="75000"/>
              </a:lnSpc>
              <a:buNone/>
              <a:defRPr/>
            </a:pPr>
            <a:r>
              <a:rPr lang="en-US" altLang="hu-HU" sz="2400" dirty="0">
                <a:solidFill>
                  <a:srgbClr val="002060"/>
                </a:solidFill>
                <a:latin typeface="+mj-lt"/>
              </a:rPr>
              <a:t>Head of Department of Risk Analysis</a:t>
            </a:r>
          </a:p>
          <a:p>
            <a:pPr marL="0" indent="0" algn="ctr">
              <a:lnSpc>
                <a:spcPct val="75000"/>
              </a:lnSpc>
              <a:buNone/>
              <a:defRPr/>
            </a:pPr>
            <a:r>
              <a:rPr lang="hu-HU" altLang="hu-HU" sz="2400" dirty="0" smtClean="0">
                <a:solidFill>
                  <a:srgbClr val="002060"/>
                </a:solidFill>
                <a:latin typeface="+mj-lt"/>
              </a:rPr>
              <a:t>21 </a:t>
            </a:r>
            <a:r>
              <a:rPr lang="hu-HU" altLang="hu-HU" sz="2400" dirty="0">
                <a:solidFill>
                  <a:srgbClr val="002060"/>
                </a:solidFill>
                <a:latin typeface="+mj-lt"/>
              </a:rPr>
              <a:t>November 2019</a:t>
            </a:r>
          </a:p>
        </p:txBody>
      </p:sp>
      <p:pic>
        <p:nvPicPr>
          <p:cNvPr id="5" name="Picture 5" descr="Képtalálat a következőre: „state audit office of Hung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476250"/>
            <a:ext cx="25527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86352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Cím 1"/>
          <p:cNvSpPr>
            <a:spLocks noGrp="1"/>
          </p:cNvSpPr>
          <p:nvPr>
            <p:ph type="title"/>
          </p:nvPr>
        </p:nvSpPr>
        <p:spPr>
          <a:xfrm>
            <a:off x="1032801" y="3269871"/>
            <a:ext cx="5219700" cy="687388"/>
          </a:xfrm>
        </p:spPr>
        <p:txBody>
          <a:bodyPr>
            <a:normAutofit/>
          </a:bodyPr>
          <a:lstStyle/>
          <a:p>
            <a:r>
              <a:rPr lang="hu-HU" altLang="hu-HU" dirty="0" smtClean="0">
                <a:solidFill>
                  <a:srgbClr val="002060"/>
                </a:solidFill>
              </a:rPr>
              <a:t>Europe 2020 </a:t>
            </a:r>
            <a:r>
              <a:rPr lang="hu-HU" altLang="hu-HU" dirty="0" err="1" smtClean="0">
                <a:solidFill>
                  <a:srgbClr val="002060"/>
                </a:solidFill>
              </a:rPr>
              <a:t>Strategy</a:t>
            </a:r>
            <a:endParaRPr lang="hu-HU" altLang="hu-HU" dirty="0" smtClean="0">
              <a:solidFill>
                <a:srgbClr val="002060"/>
              </a:solidFill>
            </a:endParaRPr>
          </a:p>
        </p:txBody>
      </p:sp>
      <p:sp>
        <p:nvSpPr>
          <p:cNvPr id="30723" name="Tartalom helye 2"/>
          <p:cNvSpPr>
            <a:spLocks noGrp="1"/>
          </p:cNvSpPr>
          <p:nvPr>
            <p:ph idx="1"/>
          </p:nvPr>
        </p:nvSpPr>
        <p:spPr>
          <a:xfrm>
            <a:off x="958815" y="3957259"/>
            <a:ext cx="7028023" cy="2663825"/>
          </a:xfrm>
        </p:spPr>
        <p:txBody>
          <a:bodyPr/>
          <a:lstStyle/>
          <a:p>
            <a:pPr marL="0" indent="0">
              <a:buNone/>
            </a:pPr>
            <a:r>
              <a:rPr lang="en-US" altLang="hu-HU" sz="2000" dirty="0"/>
              <a:t>Employment</a:t>
            </a:r>
            <a:endParaRPr lang="hu-HU" altLang="hu-HU" sz="2000" dirty="0"/>
          </a:p>
          <a:p>
            <a:pPr marL="0" indent="0">
              <a:buNone/>
            </a:pPr>
            <a:r>
              <a:rPr lang="en-US" altLang="hu-HU" sz="2000" dirty="0"/>
              <a:t>Research and </a:t>
            </a:r>
            <a:r>
              <a:rPr lang="hu-HU" altLang="hu-HU" sz="2000" dirty="0"/>
              <a:t>D</a:t>
            </a:r>
            <a:r>
              <a:rPr lang="en-US" altLang="hu-HU" sz="2000" dirty="0" err="1"/>
              <a:t>evelopment</a:t>
            </a:r>
            <a:r>
              <a:rPr lang="en-US" altLang="hu-HU" sz="2000" dirty="0"/>
              <a:t> (R</a:t>
            </a:r>
            <a:r>
              <a:rPr lang="hu-HU" altLang="hu-HU" sz="2000" dirty="0"/>
              <a:t>&amp;</a:t>
            </a:r>
            <a:r>
              <a:rPr lang="en-US" altLang="hu-HU" sz="2000" dirty="0"/>
              <a:t>D)</a:t>
            </a:r>
          </a:p>
          <a:p>
            <a:pPr marL="0" indent="0">
              <a:buNone/>
            </a:pPr>
            <a:r>
              <a:rPr lang="en-US" altLang="hu-HU" sz="2000" dirty="0"/>
              <a:t>Climate change and energy</a:t>
            </a:r>
            <a:endParaRPr lang="hu-HU" altLang="hu-HU" sz="2000" dirty="0"/>
          </a:p>
          <a:p>
            <a:pPr marL="0" indent="0">
              <a:buNone/>
            </a:pPr>
            <a:r>
              <a:rPr lang="en-US" altLang="hu-HU" sz="2000" dirty="0" err="1"/>
              <a:t>Educatio</a:t>
            </a:r>
            <a:r>
              <a:rPr lang="hu-HU" altLang="hu-HU" sz="2000" dirty="0"/>
              <a:t>n</a:t>
            </a:r>
          </a:p>
          <a:p>
            <a:pPr marL="0" indent="0">
              <a:buNone/>
            </a:pPr>
            <a:r>
              <a:rPr lang="en-US" altLang="hu-HU" sz="2000" u="sng" dirty="0"/>
              <a:t>Poverty and social exclusion</a:t>
            </a:r>
            <a:endParaRPr lang="hu-HU" altLang="hu-HU" sz="2000" u="sng" dirty="0"/>
          </a:p>
          <a:p>
            <a:pPr marL="342900" lvl="1" indent="0">
              <a:buNone/>
            </a:pPr>
            <a:r>
              <a:rPr lang="hu-HU" altLang="hu-HU" dirty="0" smtClean="0"/>
              <a:t> </a:t>
            </a:r>
            <a:r>
              <a:rPr lang="en-US" altLang="hu-HU" sz="1400" dirty="0"/>
              <a:t>- at least 20 million fewer people in – or at risk of – poverty/social exclusion</a:t>
            </a:r>
            <a:endParaRPr lang="en-US" altLang="hu-HU" sz="1400" u="sng" dirty="0"/>
          </a:p>
        </p:txBody>
      </p:sp>
      <p:pic>
        <p:nvPicPr>
          <p:cNvPr id="30724" name="Kép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6435" y="3920746"/>
            <a:ext cx="183832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églalap 6">
            <a:extLst>
              <a:ext uri="{FF2B5EF4-FFF2-40B4-BE49-F238E27FC236}">
                <a16:creationId xmlns="" xmlns:a16="http://schemas.microsoft.com/office/drawing/2014/main" id="{87E3C8E2-7020-456E-9153-E96FCED636C8}"/>
              </a:ext>
            </a:extLst>
          </p:cNvPr>
          <p:cNvSpPr/>
          <p:nvPr/>
        </p:nvSpPr>
        <p:spPr>
          <a:xfrm>
            <a:off x="1111876" y="1351963"/>
            <a:ext cx="531135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342900">
              <a:defRPr/>
            </a:pPr>
            <a:r>
              <a:rPr lang="hu-HU" sz="2700" dirty="0" err="1">
                <a:solidFill>
                  <a:srgbClr val="002060"/>
                </a:solidFill>
                <a:latin typeface="+mj-lt"/>
                <a:ea typeface="+mj-ea"/>
                <a:cs typeface="+mj-cs"/>
              </a:rPr>
              <a:t>Sustainable</a:t>
            </a:r>
            <a:r>
              <a:rPr lang="hu-HU" sz="2700" dirty="0">
                <a:solidFill>
                  <a:srgbClr val="002060"/>
                </a:solidFill>
                <a:latin typeface="+mj-lt"/>
                <a:ea typeface="+mj-ea"/>
                <a:cs typeface="+mj-cs"/>
              </a:rPr>
              <a:t> </a:t>
            </a:r>
            <a:r>
              <a:rPr lang="hu-HU" sz="2700" dirty="0" err="1">
                <a:solidFill>
                  <a:srgbClr val="002060"/>
                </a:solidFill>
                <a:latin typeface="+mj-lt"/>
                <a:ea typeface="+mj-ea"/>
                <a:cs typeface="+mj-cs"/>
              </a:rPr>
              <a:t>Development</a:t>
            </a:r>
            <a:r>
              <a:rPr lang="hu-HU" sz="2700" dirty="0">
                <a:solidFill>
                  <a:srgbClr val="002060"/>
                </a:solidFill>
                <a:latin typeface="+mj-lt"/>
                <a:ea typeface="+mj-ea"/>
                <a:cs typeface="+mj-cs"/>
              </a:rPr>
              <a:t> </a:t>
            </a:r>
            <a:r>
              <a:rPr lang="hu-HU" sz="2700" dirty="0" err="1">
                <a:solidFill>
                  <a:srgbClr val="002060"/>
                </a:solidFill>
                <a:latin typeface="+mj-lt"/>
                <a:ea typeface="+mj-ea"/>
                <a:cs typeface="+mj-cs"/>
              </a:rPr>
              <a:t>Goals</a:t>
            </a:r>
            <a:endParaRPr lang="hu-HU" sz="2700" dirty="0">
              <a:solidFill>
                <a:srgbClr val="002060"/>
              </a:solidFill>
              <a:latin typeface="+mj-lt"/>
              <a:ea typeface="+mj-ea"/>
              <a:cs typeface="+mj-cs"/>
            </a:endParaRPr>
          </a:p>
        </p:txBody>
      </p:sp>
      <p:sp>
        <p:nvSpPr>
          <p:cNvPr id="8" name="Téglalap 7">
            <a:extLst>
              <a:ext uri="{FF2B5EF4-FFF2-40B4-BE49-F238E27FC236}">
                <a16:creationId xmlns="" xmlns:a16="http://schemas.microsoft.com/office/drawing/2014/main" id="{C7D5C68F-FF4E-4ED1-A296-1A9D770DD5C1}"/>
              </a:ext>
            </a:extLst>
          </p:cNvPr>
          <p:cNvSpPr/>
          <p:nvPr/>
        </p:nvSpPr>
        <p:spPr>
          <a:xfrm>
            <a:off x="1111876" y="1920288"/>
            <a:ext cx="5903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342900">
              <a:spcBef>
                <a:spcPts val="750"/>
              </a:spcBef>
              <a:buClr>
                <a:schemeClr val="accent1"/>
              </a:buClr>
              <a:buSzPct val="80000"/>
              <a:defRPr/>
            </a:pPr>
            <a:r>
              <a:rPr lang="en-US" sz="2000" dirty="0">
                <a:solidFill>
                  <a:srgbClr val="404040"/>
                </a:solidFill>
              </a:rPr>
              <a:t>End poverty in all its forms everywhere</a:t>
            </a:r>
            <a:r>
              <a:rPr lang="hu-HU" sz="2000" dirty="0">
                <a:solidFill>
                  <a:srgbClr val="404040"/>
                </a:solidFill>
              </a:rPr>
              <a:t> (</a:t>
            </a:r>
            <a:r>
              <a:rPr lang="hu-HU" sz="2000" dirty="0" err="1">
                <a:solidFill>
                  <a:srgbClr val="404040"/>
                </a:solidFill>
              </a:rPr>
              <a:t>Goal</a:t>
            </a:r>
            <a:r>
              <a:rPr lang="hu-HU" sz="2000" dirty="0">
                <a:solidFill>
                  <a:srgbClr val="404040"/>
                </a:solidFill>
              </a:rPr>
              <a:t> 1)</a:t>
            </a:r>
          </a:p>
        </p:txBody>
      </p:sp>
      <p:pic>
        <p:nvPicPr>
          <p:cNvPr id="30727" name="Kép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93295" y="1028112"/>
            <a:ext cx="249237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églalap 1"/>
          <p:cNvSpPr/>
          <p:nvPr/>
        </p:nvSpPr>
        <p:spPr>
          <a:xfrm>
            <a:off x="1032801" y="184115"/>
            <a:ext cx="9640594" cy="523220"/>
          </a:xfrm>
          <a:prstGeom prst="rect">
            <a:avLst/>
          </a:prstGeom>
        </p:spPr>
        <p:txBody>
          <a:bodyPr wrap="square">
            <a:spAutoFit/>
          </a:bodyPr>
          <a:lstStyle/>
          <a:p>
            <a:r>
              <a:rPr lang="hu-HU" altLang="hu-HU" sz="2800" dirty="0" err="1">
                <a:solidFill>
                  <a:srgbClr val="002060"/>
                </a:solidFill>
              </a:rPr>
              <a:t>Cooperative</a:t>
            </a:r>
            <a:r>
              <a:rPr lang="hu-HU" altLang="hu-HU" sz="2800" dirty="0">
                <a:solidFill>
                  <a:srgbClr val="002060"/>
                </a:solidFill>
              </a:rPr>
              <a:t> Audit </a:t>
            </a:r>
            <a:r>
              <a:rPr lang="hu-HU" altLang="hu-HU" sz="2800" dirty="0" err="1">
                <a:solidFill>
                  <a:srgbClr val="002060"/>
                </a:solidFill>
              </a:rPr>
              <a:t>on</a:t>
            </a:r>
            <a:r>
              <a:rPr lang="hu-HU" altLang="hu-HU" sz="2800" dirty="0">
                <a:solidFill>
                  <a:srgbClr val="002060"/>
                </a:solidFill>
              </a:rPr>
              <a:t> m</a:t>
            </a:r>
            <a:r>
              <a:rPr lang="en-US" altLang="hu-HU" sz="2800" dirty="0" err="1">
                <a:solidFill>
                  <a:srgbClr val="002060"/>
                </a:solidFill>
              </a:rPr>
              <a:t>easures</a:t>
            </a:r>
            <a:r>
              <a:rPr lang="en-US" altLang="hu-HU" sz="2800" dirty="0">
                <a:solidFill>
                  <a:srgbClr val="002060"/>
                </a:solidFill>
              </a:rPr>
              <a:t> taken in poverty alleviation</a:t>
            </a:r>
            <a:endParaRPr lang="hu-HU" sz="2800" dirty="0"/>
          </a:p>
        </p:txBody>
      </p:sp>
    </p:spTree>
    <p:extLst>
      <p:ext uri="{BB962C8B-B14F-4D97-AF65-F5344CB8AC3E}">
        <p14:creationId xmlns:p14="http://schemas.microsoft.com/office/powerpoint/2010/main" val="10763569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Cím 1"/>
          <p:cNvSpPr>
            <a:spLocks noGrp="1"/>
          </p:cNvSpPr>
          <p:nvPr>
            <p:ph type="title"/>
          </p:nvPr>
        </p:nvSpPr>
        <p:spPr>
          <a:xfrm>
            <a:off x="1508575" y="373474"/>
            <a:ext cx="8460812" cy="546100"/>
          </a:xfrm>
        </p:spPr>
        <p:txBody>
          <a:bodyPr>
            <a:noAutofit/>
          </a:bodyPr>
          <a:lstStyle/>
          <a:p>
            <a:r>
              <a:rPr lang="en-US" altLang="hu-HU" sz="3200" dirty="0" smtClean="0">
                <a:solidFill>
                  <a:srgbClr val="002060"/>
                </a:solidFill>
              </a:rPr>
              <a:t>Main questions for the cooperative audit</a:t>
            </a:r>
            <a:endParaRPr lang="hu-HU" altLang="hu-HU" sz="3200" dirty="0" smtClean="0">
              <a:solidFill>
                <a:srgbClr val="002060"/>
              </a:solidFill>
            </a:endParaRPr>
          </a:p>
        </p:txBody>
      </p:sp>
      <p:sp>
        <p:nvSpPr>
          <p:cNvPr id="3" name="Tartalom helye 2"/>
          <p:cNvSpPr>
            <a:spLocks noGrp="1"/>
          </p:cNvSpPr>
          <p:nvPr>
            <p:ph idx="1"/>
          </p:nvPr>
        </p:nvSpPr>
        <p:spPr>
          <a:xfrm>
            <a:off x="946769" y="1354932"/>
            <a:ext cx="7712497" cy="3335338"/>
          </a:xfrm>
        </p:spPr>
        <p:txBody>
          <a:bodyPr>
            <a:noAutofit/>
          </a:bodyPr>
          <a:lstStyle/>
          <a:p>
            <a:pPr marL="0" indent="0">
              <a:buNone/>
              <a:defRPr/>
            </a:pPr>
            <a:r>
              <a:rPr lang="en-US" sz="2800" dirty="0"/>
              <a:t>1. Have the strategies, action plans and other related documents been developed in order to achieve poverty reduction goals?</a:t>
            </a:r>
          </a:p>
          <a:p>
            <a:pPr marL="0" indent="0">
              <a:buNone/>
              <a:defRPr/>
            </a:pPr>
            <a:r>
              <a:rPr lang="en-US" sz="2800" dirty="0"/>
              <a:t>2. Have the aims of reducing poverty, the applied concepts and indicators been defined?</a:t>
            </a:r>
          </a:p>
          <a:p>
            <a:pPr marL="0" indent="0">
              <a:buNone/>
              <a:defRPr/>
            </a:pPr>
            <a:r>
              <a:rPr lang="en-US" sz="2800" dirty="0"/>
              <a:t>3. Is the reliability of data and information ensured?</a:t>
            </a:r>
          </a:p>
          <a:p>
            <a:pPr marL="0" indent="0">
              <a:buNone/>
              <a:defRPr/>
            </a:pPr>
            <a:r>
              <a:rPr lang="en-US" sz="2800" dirty="0"/>
              <a:t>4. Have data and information been evaluated?</a:t>
            </a:r>
          </a:p>
          <a:p>
            <a:pPr marL="0" indent="0">
              <a:buNone/>
              <a:defRPr/>
            </a:pPr>
            <a:r>
              <a:rPr lang="en-US" sz="2800" dirty="0"/>
              <a:t>5. Has the monitoring system of implementation been established and operated?</a:t>
            </a:r>
          </a:p>
          <a:p>
            <a:pPr>
              <a:defRPr/>
            </a:pPr>
            <a:endParaRPr lang="hu-HU" sz="2800" dirty="0"/>
          </a:p>
        </p:txBody>
      </p:sp>
      <p:pic>
        <p:nvPicPr>
          <p:cNvPr id="31748" name="Kép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9266" y="2771748"/>
            <a:ext cx="2881738" cy="191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0092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1" name="Cím 1"/>
          <p:cNvSpPr>
            <a:spLocks noGrp="1"/>
          </p:cNvSpPr>
          <p:nvPr>
            <p:ph type="title"/>
          </p:nvPr>
        </p:nvSpPr>
        <p:spPr>
          <a:xfrm>
            <a:off x="1517047" y="1098275"/>
            <a:ext cx="6348413" cy="569913"/>
          </a:xfrm>
        </p:spPr>
        <p:txBody>
          <a:bodyPr>
            <a:normAutofit/>
          </a:bodyPr>
          <a:lstStyle/>
          <a:p>
            <a:r>
              <a:rPr lang="hu-HU" altLang="hu-HU" sz="2400" dirty="0" err="1" smtClean="0">
                <a:solidFill>
                  <a:srgbClr val="002060"/>
                </a:solidFill>
              </a:rPr>
              <a:t>Participating</a:t>
            </a:r>
            <a:r>
              <a:rPr lang="hu-HU" altLang="hu-HU" sz="2400" dirty="0" smtClean="0">
                <a:solidFill>
                  <a:srgbClr val="002060"/>
                </a:solidFill>
              </a:rPr>
              <a:t> </a:t>
            </a:r>
            <a:r>
              <a:rPr lang="hu-HU" altLang="hu-HU" sz="2400" dirty="0" err="1" smtClean="0">
                <a:solidFill>
                  <a:srgbClr val="002060"/>
                </a:solidFill>
              </a:rPr>
              <a:t>Supreme</a:t>
            </a:r>
            <a:r>
              <a:rPr lang="hu-HU" altLang="hu-HU" sz="2400" dirty="0" smtClean="0">
                <a:solidFill>
                  <a:srgbClr val="002060"/>
                </a:solidFill>
              </a:rPr>
              <a:t> Audit </a:t>
            </a:r>
            <a:r>
              <a:rPr lang="hu-HU" altLang="hu-HU" sz="2400" dirty="0" err="1" smtClean="0">
                <a:solidFill>
                  <a:srgbClr val="002060"/>
                </a:solidFill>
              </a:rPr>
              <a:t>Institutions</a:t>
            </a:r>
            <a:endParaRPr lang="hu-HU" altLang="hu-HU" sz="2400" dirty="0" smtClean="0">
              <a:solidFill>
                <a:srgbClr val="002060"/>
              </a:solidFill>
            </a:endParaRPr>
          </a:p>
        </p:txBody>
      </p:sp>
      <p:sp>
        <p:nvSpPr>
          <p:cNvPr id="3" name="Tartalom helye 2"/>
          <p:cNvSpPr>
            <a:spLocks noGrp="1"/>
          </p:cNvSpPr>
          <p:nvPr>
            <p:ph idx="1"/>
          </p:nvPr>
        </p:nvSpPr>
        <p:spPr>
          <a:xfrm>
            <a:off x="1589875" y="1668188"/>
            <a:ext cx="6833934" cy="1936229"/>
          </a:xfrm>
        </p:spPr>
        <p:txBody>
          <a:bodyPr>
            <a:noAutofit/>
          </a:bodyPr>
          <a:lstStyle/>
          <a:p>
            <a:pPr>
              <a:defRPr/>
            </a:pPr>
            <a:r>
              <a:rPr lang="en-GB" sz="1950" dirty="0"/>
              <a:t>National Audit Office </a:t>
            </a:r>
            <a:r>
              <a:rPr lang="hu-HU" sz="1950" dirty="0"/>
              <a:t>of </a:t>
            </a:r>
            <a:r>
              <a:rPr lang="hu-HU" sz="1950" dirty="0" err="1" smtClean="0"/>
              <a:t>Bulgaria</a:t>
            </a:r>
            <a:endParaRPr lang="hu-HU" sz="1950" dirty="0"/>
          </a:p>
          <a:p>
            <a:pPr>
              <a:defRPr/>
            </a:pPr>
            <a:r>
              <a:rPr lang="en-GB" sz="1950" dirty="0"/>
              <a:t>State Audit Office of the Republic of </a:t>
            </a:r>
            <a:r>
              <a:rPr lang="en-GB" sz="1950" dirty="0" smtClean="0"/>
              <a:t>Croatia</a:t>
            </a:r>
            <a:endParaRPr lang="hu-HU" sz="1950" dirty="0"/>
          </a:p>
          <a:p>
            <a:pPr>
              <a:defRPr/>
            </a:pPr>
            <a:r>
              <a:rPr lang="en-GB" sz="1950" dirty="0"/>
              <a:t>State Audit Office of </a:t>
            </a:r>
            <a:r>
              <a:rPr lang="hu-HU" sz="1950" dirty="0" err="1"/>
              <a:t>Republic</a:t>
            </a:r>
            <a:r>
              <a:rPr lang="hu-HU" sz="1950" dirty="0"/>
              <a:t> of </a:t>
            </a:r>
            <a:r>
              <a:rPr lang="en-GB" sz="1950" dirty="0"/>
              <a:t>Latvia </a:t>
            </a:r>
            <a:endParaRPr lang="hu-HU" sz="1950" dirty="0"/>
          </a:p>
          <a:p>
            <a:pPr>
              <a:defRPr/>
            </a:pPr>
            <a:r>
              <a:rPr lang="en-GB" sz="1950" dirty="0"/>
              <a:t>Supreme Audit Office of the Slovak </a:t>
            </a:r>
            <a:r>
              <a:rPr lang="en-GB" sz="1950" dirty="0" smtClean="0"/>
              <a:t>Republic</a:t>
            </a:r>
            <a:endParaRPr lang="hu-HU" sz="1950" dirty="0"/>
          </a:p>
          <a:p>
            <a:pPr>
              <a:defRPr/>
            </a:pPr>
            <a:r>
              <a:rPr lang="en-GB" sz="1950" dirty="0"/>
              <a:t>State Audit Office of Hungary</a:t>
            </a:r>
            <a:endParaRPr lang="hu-HU" sz="1950" dirty="0"/>
          </a:p>
        </p:txBody>
      </p:sp>
      <p:sp>
        <p:nvSpPr>
          <p:cNvPr id="2" name="Téglalap 1"/>
          <p:cNvSpPr/>
          <p:nvPr/>
        </p:nvSpPr>
        <p:spPr>
          <a:xfrm>
            <a:off x="1881189" y="243116"/>
            <a:ext cx="6096000" cy="523220"/>
          </a:xfrm>
          <a:prstGeom prst="rect">
            <a:avLst/>
          </a:prstGeom>
        </p:spPr>
        <p:txBody>
          <a:bodyPr>
            <a:spAutoFit/>
          </a:bodyPr>
          <a:lstStyle/>
          <a:p>
            <a:r>
              <a:rPr lang="hu-HU" altLang="hu-HU" sz="2800" dirty="0" err="1" smtClean="0">
                <a:solidFill>
                  <a:srgbClr val="002060"/>
                </a:solidFill>
              </a:rPr>
              <a:t>Cooperation</a:t>
            </a:r>
            <a:r>
              <a:rPr lang="hu-HU" altLang="hu-HU" sz="2800" dirty="0" smtClean="0">
                <a:solidFill>
                  <a:srgbClr val="002060"/>
                </a:solidFill>
              </a:rPr>
              <a:t> </a:t>
            </a:r>
            <a:r>
              <a:rPr lang="hu-HU" altLang="hu-HU" sz="2800" dirty="0" err="1" smtClean="0">
                <a:solidFill>
                  <a:srgbClr val="002060"/>
                </a:solidFill>
              </a:rPr>
              <a:t>Agreement</a:t>
            </a:r>
            <a:endParaRPr lang="hu-HU" sz="2800" dirty="0"/>
          </a:p>
        </p:txBody>
      </p:sp>
      <p:sp>
        <p:nvSpPr>
          <p:cNvPr id="4" name="Téglalap 3"/>
          <p:cNvSpPr/>
          <p:nvPr/>
        </p:nvSpPr>
        <p:spPr>
          <a:xfrm>
            <a:off x="1517046" y="4002035"/>
            <a:ext cx="7651230" cy="2215991"/>
          </a:xfrm>
          <a:prstGeom prst="rect">
            <a:avLst/>
          </a:prstGeom>
        </p:spPr>
        <p:txBody>
          <a:bodyPr wrap="square">
            <a:spAutoFit/>
          </a:bodyPr>
          <a:lstStyle/>
          <a:p>
            <a:pPr algn="just">
              <a:lnSpc>
                <a:spcPct val="115000"/>
              </a:lnSpc>
              <a:spcAft>
                <a:spcPts val="1000"/>
              </a:spcAft>
            </a:pPr>
            <a:r>
              <a:rPr lang="en-GB" sz="2000" dirty="0">
                <a:latin typeface="Trebuchet MS" panose="020B0603020202020204" pitchFamily="34" charset="0"/>
                <a:ea typeface="Calibri" panose="020F0502020204030204" pitchFamily="34" charset="0"/>
                <a:cs typeface="Times New Roman" panose="02020603050405020304" pitchFamily="18" charset="0"/>
              </a:rPr>
              <a:t>The objective of the coordinated audit is to enable the exchange of knowledge, experience and good practices, as well as to evaluate the conclusions and recommendations concerning the execution of the goals of the national strategies and planned measures implemented to improve the circumstances and of people living below the poverty threshold.</a:t>
            </a:r>
            <a:endParaRPr lang="hu-HU" sz="2000" dirty="0">
              <a:effectLst/>
              <a:latin typeface="Trebuchet MS" panose="020B0603020202020204" pitchFamily="34" charset="0"/>
              <a:ea typeface="Calibri" panose="020F0502020204030204" pitchFamily="34" charset="0"/>
              <a:cs typeface="Times New Roman" panose="02020603050405020304" pitchFamily="18" charset="0"/>
            </a:endParaRPr>
          </a:p>
        </p:txBody>
      </p:sp>
      <p:sp>
        <p:nvSpPr>
          <p:cNvPr id="11" name="Cím 1"/>
          <p:cNvSpPr txBox="1">
            <a:spLocks/>
          </p:cNvSpPr>
          <p:nvPr/>
        </p:nvSpPr>
        <p:spPr bwMode="auto">
          <a:xfrm>
            <a:off x="1517046" y="3717079"/>
            <a:ext cx="6348413"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defTabSz="342900" rtl="0" eaLnBrk="0" fontAlgn="base" hangingPunct="0">
              <a:spcBef>
                <a:spcPct val="0"/>
              </a:spcBef>
              <a:spcAft>
                <a:spcPct val="0"/>
              </a:spcAft>
              <a:defRPr sz="2700" kern="1200">
                <a:solidFill>
                  <a:schemeClr val="accent1"/>
                </a:solidFill>
                <a:latin typeface="+mj-lt"/>
                <a:ea typeface="+mj-ea"/>
                <a:cs typeface="+mj-cs"/>
              </a:defRPr>
            </a:lvl1pPr>
            <a:lvl2pPr algn="l" defTabSz="342900" rtl="0" eaLnBrk="0" fontAlgn="base" hangingPunct="0">
              <a:spcBef>
                <a:spcPct val="0"/>
              </a:spcBef>
              <a:spcAft>
                <a:spcPct val="0"/>
              </a:spcAft>
              <a:defRPr sz="2700">
                <a:solidFill>
                  <a:schemeClr val="accent1"/>
                </a:solidFill>
                <a:latin typeface="Trebuchet MS" panose="020B0603020202020204" pitchFamily="34" charset="0"/>
              </a:defRPr>
            </a:lvl2pPr>
            <a:lvl3pPr algn="l" defTabSz="342900" rtl="0" eaLnBrk="0" fontAlgn="base" hangingPunct="0">
              <a:spcBef>
                <a:spcPct val="0"/>
              </a:spcBef>
              <a:spcAft>
                <a:spcPct val="0"/>
              </a:spcAft>
              <a:defRPr sz="2700">
                <a:solidFill>
                  <a:schemeClr val="accent1"/>
                </a:solidFill>
                <a:latin typeface="Trebuchet MS" panose="020B0603020202020204" pitchFamily="34" charset="0"/>
              </a:defRPr>
            </a:lvl3pPr>
            <a:lvl4pPr algn="l" defTabSz="342900" rtl="0" eaLnBrk="0" fontAlgn="base" hangingPunct="0">
              <a:spcBef>
                <a:spcPct val="0"/>
              </a:spcBef>
              <a:spcAft>
                <a:spcPct val="0"/>
              </a:spcAft>
              <a:defRPr sz="2700">
                <a:solidFill>
                  <a:schemeClr val="accent1"/>
                </a:solidFill>
                <a:latin typeface="Trebuchet MS" panose="020B0603020202020204" pitchFamily="34" charset="0"/>
              </a:defRPr>
            </a:lvl4pPr>
            <a:lvl5pPr algn="l" defTabSz="342900" rtl="0" eaLnBrk="0" fontAlgn="base" hangingPunct="0">
              <a:spcBef>
                <a:spcPct val="0"/>
              </a:spcBef>
              <a:spcAft>
                <a:spcPct val="0"/>
              </a:spcAft>
              <a:defRPr sz="2700">
                <a:solidFill>
                  <a:schemeClr val="accent1"/>
                </a:solidFill>
                <a:latin typeface="Trebuchet MS" panose="020B0603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hu-HU" altLang="hu-HU" sz="2400" dirty="0" smtClean="0">
              <a:solidFill>
                <a:srgbClr val="002060"/>
              </a:solidFill>
            </a:endParaRPr>
          </a:p>
        </p:txBody>
      </p:sp>
    </p:spTree>
    <p:extLst>
      <p:ext uri="{BB962C8B-B14F-4D97-AF65-F5344CB8AC3E}">
        <p14:creationId xmlns:p14="http://schemas.microsoft.com/office/powerpoint/2010/main" val="418232412"/>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p:cNvSpPr>
          <p:nvPr>
            <p:ph type="title"/>
          </p:nvPr>
        </p:nvSpPr>
        <p:spPr>
          <a:xfrm>
            <a:off x="2304277" y="227982"/>
            <a:ext cx="4894262" cy="731838"/>
          </a:xfrm>
        </p:spPr>
        <p:txBody>
          <a:bodyPr/>
          <a:lstStyle/>
          <a:p>
            <a:pPr eaLnBrk="1" hangingPunct="1"/>
            <a:r>
              <a:rPr lang="en-US" altLang="hu-HU" sz="3200" dirty="0">
                <a:solidFill>
                  <a:srgbClr val="002060"/>
                </a:solidFill>
              </a:rPr>
              <a:t>Need for cooperation</a:t>
            </a:r>
          </a:p>
        </p:txBody>
      </p:sp>
      <p:sp>
        <p:nvSpPr>
          <p:cNvPr id="33795" name="Rectangle 3"/>
          <p:cNvSpPr>
            <a:spLocks noGrp="1"/>
          </p:cNvSpPr>
          <p:nvPr>
            <p:ph idx="1"/>
          </p:nvPr>
        </p:nvSpPr>
        <p:spPr>
          <a:xfrm>
            <a:off x="1416107" y="1311654"/>
            <a:ext cx="7978746" cy="4935397"/>
          </a:xfrm>
        </p:spPr>
        <p:txBody>
          <a:bodyPr/>
          <a:lstStyle/>
          <a:p>
            <a:pPr lvl="1" eaLnBrk="1" hangingPunct="1">
              <a:buFont typeface="Wingdings" panose="05000000000000000000" pitchFamily="2" charset="2"/>
              <a:buChar char="§"/>
            </a:pPr>
            <a:r>
              <a:rPr lang="en-GB" altLang="hu-HU" sz="2400" dirty="0">
                <a:solidFill>
                  <a:srgbClr val="002060"/>
                </a:solidFill>
              </a:rPr>
              <a:t>Despite the common objectives, different systems </a:t>
            </a:r>
            <a:r>
              <a:rPr lang="hu-HU" altLang="hu-HU" sz="2400" dirty="0" err="1">
                <a:solidFill>
                  <a:srgbClr val="002060"/>
                </a:solidFill>
              </a:rPr>
              <a:t>can</a:t>
            </a:r>
            <a:r>
              <a:rPr lang="hu-HU" altLang="hu-HU" sz="2400" dirty="0">
                <a:solidFill>
                  <a:srgbClr val="002060"/>
                </a:solidFill>
              </a:rPr>
              <a:t> be</a:t>
            </a:r>
            <a:r>
              <a:rPr lang="en-GB" altLang="hu-HU" sz="2400" dirty="0">
                <a:solidFill>
                  <a:srgbClr val="002060"/>
                </a:solidFill>
              </a:rPr>
              <a:t> established in the </a:t>
            </a:r>
            <a:r>
              <a:rPr lang="hu-HU" altLang="hu-HU" sz="2400" dirty="0" err="1">
                <a:solidFill>
                  <a:srgbClr val="002060"/>
                </a:solidFill>
              </a:rPr>
              <a:t>countries</a:t>
            </a:r>
            <a:r>
              <a:rPr lang="en-GB" altLang="hu-HU" sz="2400" dirty="0">
                <a:solidFill>
                  <a:srgbClr val="002060"/>
                </a:solidFill>
              </a:rPr>
              <a:t>. </a:t>
            </a:r>
            <a:endParaRPr lang="hu-HU" altLang="hu-HU" sz="2400" dirty="0">
              <a:solidFill>
                <a:srgbClr val="002060"/>
              </a:solidFill>
            </a:endParaRPr>
          </a:p>
          <a:p>
            <a:pPr lvl="1" eaLnBrk="1" hangingPunct="1">
              <a:buFont typeface="Wingdings" panose="05000000000000000000" pitchFamily="2" charset="2"/>
              <a:buChar char="§"/>
            </a:pPr>
            <a:r>
              <a:rPr lang="en-GB" altLang="hu-HU" sz="2400" dirty="0">
                <a:solidFill>
                  <a:srgbClr val="002060"/>
                </a:solidFill>
              </a:rPr>
              <a:t>The motivation for an international cooperation is also supported by professional findings. </a:t>
            </a:r>
            <a:endParaRPr lang="hu-HU" altLang="hu-HU" sz="2400" dirty="0">
              <a:solidFill>
                <a:srgbClr val="002060"/>
              </a:solidFill>
            </a:endParaRPr>
          </a:p>
          <a:p>
            <a:pPr lvl="1" eaLnBrk="1" hangingPunct="1">
              <a:buFont typeface="Wingdings" panose="05000000000000000000" pitchFamily="2" charset="2"/>
              <a:buChar char="§"/>
            </a:pPr>
            <a:r>
              <a:rPr lang="en-GB" altLang="hu-HU" sz="2400" dirty="0">
                <a:solidFill>
                  <a:srgbClr val="002060"/>
                </a:solidFill>
              </a:rPr>
              <a:t>There is a need for comparable data, and one method of collecting these data is to intensify cooperation among the institutions of different countries. </a:t>
            </a:r>
            <a:endParaRPr lang="hu-HU" altLang="hu-HU" sz="2400" dirty="0">
              <a:solidFill>
                <a:srgbClr val="002060"/>
              </a:solidFill>
            </a:endParaRPr>
          </a:p>
          <a:p>
            <a:pPr lvl="1" eaLnBrk="1" hangingPunct="1">
              <a:buFont typeface="Wingdings" panose="05000000000000000000" pitchFamily="2" charset="2"/>
              <a:buChar char="§"/>
            </a:pPr>
            <a:r>
              <a:rPr lang="en-GB" altLang="hu-HU" sz="2400" dirty="0">
                <a:solidFill>
                  <a:srgbClr val="002060"/>
                </a:solidFill>
              </a:rPr>
              <a:t>A cooperative audit may support the solution for common problems, facilitate the exchange of experience, and motivate to perform strategic work to reach common goals.</a:t>
            </a:r>
            <a:endParaRPr lang="hu-HU" altLang="hu-HU" sz="2400" dirty="0">
              <a:solidFill>
                <a:srgbClr val="002060"/>
              </a:solidFill>
            </a:endParaRPr>
          </a:p>
        </p:txBody>
      </p:sp>
    </p:spTree>
    <p:extLst>
      <p:ext uri="{BB962C8B-B14F-4D97-AF65-F5344CB8AC3E}">
        <p14:creationId xmlns:p14="http://schemas.microsoft.com/office/powerpoint/2010/main" val="104838107"/>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4"/>
          <p:cNvSpPr>
            <a:spLocks noGrp="1"/>
          </p:cNvSpPr>
          <p:nvPr>
            <p:ph type="ctrTitle"/>
          </p:nvPr>
        </p:nvSpPr>
        <p:spPr>
          <a:xfrm>
            <a:off x="760549" y="2075089"/>
            <a:ext cx="10557933" cy="1143000"/>
          </a:xfrm>
        </p:spPr>
        <p:txBody>
          <a:bodyPr/>
          <a:lstStyle/>
          <a:p>
            <a:pPr eaLnBrk="1" hangingPunct="1"/>
            <a:r>
              <a:rPr lang="en-GB" altLang="hu-HU" sz="4200" dirty="0">
                <a:solidFill>
                  <a:srgbClr val="002060"/>
                </a:solidFill>
              </a:rPr>
              <a:t>Thank you for your </a:t>
            </a:r>
            <a:r>
              <a:rPr lang="en-US" altLang="hu-HU" sz="4200" dirty="0">
                <a:solidFill>
                  <a:srgbClr val="002060"/>
                </a:solidFill>
              </a:rPr>
              <a:t>kind</a:t>
            </a:r>
            <a:r>
              <a:rPr lang="hu-HU" altLang="hu-HU" sz="4200" dirty="0">
                <a:solidFill>
                  <a:srgbClr val="002060"/>
                </a:solidFill>
              </a:rPr>
              <a:t> </a:t>
            </a:r>
            <a:r>
              <a:rPr lang="en-GB" altLang="hu-HU" sz="4200" dirty="0">
                <a:solidFill>
                  <a:srgbClr val="002060"/>
                </a:solidFill>
              </a:rPr>
              <a:t>attention</a:t>
            </a:r>
            <a:r>
              <a:rPr lang="hu-HU" altLang="hu-HU" sz="4200" dirty="0">
                <a:solidFill>
                  <a:srgbClr val="002060"/>
                </a:solidFill>
              </a:rPr>
              <a:t>!</a:t>
            </a:r>
          </a:p>
        </p:txBody>
      </p:sp>
      <p:sp>
        <p:nvSpPr>
          <p:cNvPr id="2" name="Szövegdoboz 1"/>
          <p:cNvSpPr txBox="1"/>
          <p:nvPr/>
        </p:nvSpPr>
        <p:spPr>
          <a:xfrm>
            <a:off x="5408747" y="3956274"/>
            <a:ext cx="4285917" cy="1908215"/>
          </a:xfrm>
          <a:prstGeom prst="rect">
            <a:avLst/>
          </a:prstGeom>
          <a:noFill/>
        </p:spPr>
        <p:txBody>
          <a:bodyPr wrap="none" rtlCol="0">
            <a:spAutoFit/>
          </a:bodyPr>
          <a:lstStyle/>
          <a:p>
            <a:r>
              <a:rPr lang="hu-HU" sz="2000" b="1" dirty="0" err="1">
                <a:solidFill>
                  <a:srgbClr val="002060"/>
                </a:solidFill>
                <a:latin typeface="+mj-lt"/>
                <a:ea typeface="+mj-ea"/>
                <a:cs typeface="+mj-cs"/>
              </a:rPr>
              <a:t>For</a:t>
            </a:r>
            <a:r>
              <a:rPr lang="hu-HU" sz="2000" b="1" dirty="0">
                <a:solidFill>
                  <a:srgbClr val="002060"/>
                </a:solidFill>
                <a:latin typeface="+mj-lt"/>
                <a:ea typeface="+mj-ea"/>
                <a:cs typeface="+mj-cs"/>
              </a:rPr>
              <a:t> more </a:t>
            </a:r>
            <a:r>
              <a:rPr lang="hu-HU" sz="2000" b="1" dirty="0" err="1">
                <a:solidFill>
                  <a:srgbClr val="002060"/>
                </a:solidFill>
                <a:latin typeface="+mj-lt"/>
                <a:ea typeface="+mj-ea"/>
                <a:cs typeface="+mj-cs"/>
              </a:rPr>
              <a:t>information</a:t>
            </a:r>
            <a:r>
              <a:rPr lang="hu-HU" sz="2000" b="1" dirty="0">
                <a:solidFill>
                  <a:srgbClr val="002060"/>
                </a:solidFill>
                <a:latin typeface="+mj-lt"/>
                <a:ea typeface="+mj-ea"/>
                <a:cs typeface="+mj-cs"/>
              </a:rPr>
              <a:t> </a:t>
            </a:r>
            <a:r>
              <a:rPr lang="hu-HU" sz="2000" b="1" dirty="0" err="1">
                <a:solidFill>
                  <a:srgbClr val="002060"/>
                </a:solidFill>
                <a:latin typeface="+mj-lt"/>
                <a:ea typeface="+mj-ea"/>
                <a:cs typeface="+mj-cs"/>
              </a:rPr>
              <a:t>please</a:t>
            </a:r>
            <a:r>
              <a:rPr lang="hu-HU" sz="2000" b="1" dirty="0">
                <a:solidFill>
                  <a:srgbClr val="002060"/>
                </a:solidFill>
                <a:latin typeface="+mj-lt"/>
                <a:ea typeface="+mj-ea"/>
                <a:cs typeface="+mj-cs"/>
              </a:rPr>
              <a:t> </a:t>
            </a:r>
            <a:r>
              <a:rPr lang="hu-HU" sz="2000" b="1" dirty="0" err="1">
                <a:solidFill>
                  <a:srgbClr val="002060"/>
                </a:solidFill>
                <a:latin typeface="+mj-lt"/>
                <a:ea typeface="+mj-ea"/>
                <a:cs typeface="+mj-cs"/>
              </a:rPr>
              <a:t>visit</a:t>
            </a:r>
            <a:r>
              <a:rPr lang="hu-HU" sz="2000" b="1" dirty="0">
                <a:solidFill>
                  <a:srgbClr val="002060"/>
                </a:solidFill>
                <a:latin typeface="+mj-lt"/>
                <a:ea typeface="+mj-ea"/>
                <a:cs typeface="+mj-cs"/>
              </a:rPr>
              <a:t>:</a:t>
            </a:r>
          </a:p>
          <a:p>
            <a:endParaRPr lang="hu-HU" sz="2000" b="1" dirty="0">
              <a:solidFill>
                <a:srgbClr val="002060"/>
              </a:solidFill>
              <a:latin typeface="+mj-lt"/>
              <a:ea typeface="+mj-ea"/>
              <a:cs typeface="+mj-cs"/>
            </a:endParaRPr>
          </a:p>
          <a:p>
            <a:r>
              <a:rPr lang="hu-HU" sz="2000" b="1" dirty="0">
                <a:solidFill>
                  <a:srgbClr val="002060"/>
                </a:solidFill>
                <a:latin typeface="+mj-lt"/>
                <a:ea typeface="+mj-ea"/>
                <a:cs typeface="+mj-cs"/>
              </a:rPr>
              <a:t>https://asz.hu/en</a:t>
            </a:r>
          </a:p>
          <a:p>
            <a:endParaRPr lang="hu-HU" sz="2000" b="1" dirty="0">
              <a:solidFill>
                <a:srgbClr val="002060"/>
              </a:solidFill>
              <a:latin typeface="+mj-lt"/>
              <a:ea typeface="+mj-ea"/>
              <a:cs typeface="+mj-cs"/>
            </a:endParaRPr>
          </a:p>
          <a:p>
            <a:r>
              <a:rPr lang="hu-HU" sz="2000" b="1" dirty="0">
                <a:solidFill>
                  <a:srgbClr val="002060"/>
                </a:solidFill>
                <a:latin typeface="+mj-lt"/>
                <a:ea typeface="+mj-ea"/>
                <a:cs typeface="+mj-cs"/>
              </a:rPr>
              <a:t>https://www.aszhirportal.hu/en</a:t>
            </a:r>
          </a:p>
          <a:p>
            <a:endParaRPr lang="hu-HU" dirty="0"/>
          </a:p>
        </p:txBody>
      </p:sp>
      <p:pic>
        <p:nvPicPr>
          <p:cNvPr id="4" name="Kép 3"/>
          <p:cNvPicPr>
            <a:picLocks noChangeAspect="1"/>
          </p:cNvPicPr>
          <p:nvPr/>
        </p:nvPicPr>
        <p:blipFill>
          <a:blip r:embed="rId3"/>
          <a:stretch>
            <a:fillRect/>
          </a:stretch>
        </p:blipFill>
        <p:spPr>
          <a:xfrm>
            <a:off x="2253555" y="3628525"/>
            <a:ext cx="2419350" cy="2409825"/>
          </a:xfrm>
          <a:prstGeom prst="rect">
            <a:avLst/>
          </a:prstGeom>
        </p:spPr>
      </p:pic>
    </p:spTree>
    <p:extLst>
      <p:ext uri="{BB962C8B-B14F-4D97-AF65-F5344CB8AC3E}">
        <p14:creationId xmlns:p14="http://schemas.microsoft.com/office/powerpoint/2010/main" val="26654867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Cím 1"/>
          <p:cNvSpPr>
            <a:spLocks noGrp="1"/>
          </p:cNvSpPr>
          <p:nvPr>
            <p:ph type="title"/>
          </p:nvPr>
        </p:nvSpPr>
        <p:spPr>
          <a:xfrm>
            <a:off x="1806575" y="230188"/>
            <a:ext cx="7924800" cy="1143000"/>
          </a:xfrm>
        </p:spPr>
        <p:txBody>
          <a:bodyPr/>
          <a:lstStyle/>
          <a:p>
            <a:pPr algn="r"/>
            <a:r>
              <a:rPr lang="en-US" altLang="hu-HU" sz="3200" dirty="0">
                <a:solidFill>
                  <a:srgbClr val="002060"/>
                </a:solidFill>
              </a:rPr>
              <a:t>Cooperative audit on information systems following graduates in finding employment</a:t>
            </a:r>
            <a:endParaRPr lang="hu-HU" altLang="hu-HU" sz="3200" dirty="0">
              <a:solidFill>
                <a:srgbClr val="002060"/>
              </a:solidFill>
            </a:endParaRPr>
          </a:p>
        </p:txBody>
      </p:sp>
      <p:sp>
        <p:nvSpPr>
          <p:cNvPr id="3" name="Tartalom helye 2">
            <a:extLst>
              <a:ext uri="{FF2B5EF4-FFF2-40B4-BE49-F238E27FC236}">
                <a16:creationId xmlns="" xmlns:a16="http://schemas.microsoft.com/office/drawing/2014/main" id="{00593538-5D45-4A29-9DC7-B4BD713A4DD6}"/>
              </a:ext>
            </a:extLst>
          </p:cNvPr>
          <p:cNvSpPr>
            <a:spLocks noGrp="1"/>
          </p:cNvSpPr>
          <p:nvPr>
            <p:ph idx="1"/>
          </p:nvPr>
        </p:nvSpPr>
        <p:spPr>
          <a:xfrm>
            <a:off x="793019" y="2240146"/>
            <a:ext cx="7334434" cy="3463925"/>
          </a:xfrm>
        </p:spPr>
        <p:txBody>
          <a:bodyPr>
            <a:normAutofit fontScale="92500" lnSpcReduction="20000"/>
          </a:bodyPr>
          <a:lstStyle/>
          <a:p>
            <a:pPr marL="0" indent="0">
              <a:lnSpc>
                <a:spcPct val="120000"/>
              </a:lnSpc>
              <a:buNone/>
              <a:defRPr/>
            </a:pPr>
            <a:r>
              <a:rPr lang="hu-HU" sz="3600" dirty="0" err="1">
                <a:solidFill>
                  <a:srgbClr val="002060"/>
                </a:solidFill>
              </a:rPr>
              <a:t>Sustainable</a:t>
            </a:r>
            <a:r>
              <a:rPr lang="hu-HU" sz="3600" dirty="0">
                <a:solidFill>
                  <a:srgbClr val="002060"/>
                </a:solidFill>
              </a:rPr>
              <a:t> </a:t>
            </a:r>
            <a:r>
              <a:rPr lang="hu-HU" sz="3600" dirty="0" err="1">
                <a:solidFill>
                  <a:srgbClr val="002060"/>
                </a:solidFill>
              </a:rPr>
              <a:t>Development</a:t>
            </a:r>
            <a:r>
              <a:rPr lang="hu-HU" sz="3600" dirty="0">
                <a:solidFill>
                  <a:srgbClr val="002060"/>
                </a:solidFill>
              </a:rPr>
              <a:t> </a:t>
            </a:r>
            <a:r>
              <a:rPr lang="hu-HU" sz="3600" dirty="0" err="1">
                <a:solidFill>
                  <a:srgbClr val="002060"/>
                </a:solidFill>
              </a:rPr>
              <a:t>Goals</a:t>
            </a:r>
            <a:r>
              <a:rPr lang="hu-HU" altLang="hu-HU" sz="3600" dirty="0">
                <a:solidFill>
                  <a:srgbClr val="002060"/>
                </a:solidFill>
              </a:rPr>
              <a:t>:</a:t>
            </a:r>
          </a:p>
          <a:p>
            <a:pPr marL="0" indent="0">
              <a:lnSpc>
                <a:spcPct val="120000"/>
              </a:lnSpc>
              <a:buNone/>
              <a:defRPr/>
            </a:pPr>
            <a:r>
              <a:rPr lang="hu-HU" altLang="hu-HU" sz="4800" dirty="0" err="1">
                <a:solidFill>
                  <a:srgbClr val="002060"/>
                </a:solidFill>
              </a:rPr>
              <a:t>Quality</a:t>
            </a:r>
            <a:r>
              <a:rPr lang="hu-HU" altLang="hu-HU" sz="4800" dirty="0">
                <a:solidFill>
                  <a:srgbClr val="002060"/>
                </a:solidFill>
              </a:rPr>
              <a:t> Education (</a:t>
            </a:r>
            <a:r>
              <a:rPr lang="hu-HU" altLang="hu-HU" sz="4800" dirty="0" err="1">
                <a:solidFill>
                  <a:srgbClr val="002060"/>
                </a:solidFill>
              </a:rPr>
              <a:t>Goal</a:t>
            </a:r>
            <a:r>
              <a:rPr lang="hu-HU" altLang="hu-HU" sz="4800" dirty="0">
                <a:solidFill>
                  <a:srgbClr val="002060"/>
                </a:solidFill>
              </a:rPr>
              <a:t> 4)</a:t>
            </a:r>
          </a:p>
          <a:p>
            <a:pPr marL="0" indent="0">
              <a:lnSpc>
                <a:spcPct val="120000"/>
              </a:lnSpc>
              <a:buNone/>
              <a:defRPr/>
            </a:pPr>
            <a:r>
              <a:rPr lang="hu-HU" altLang="hu-HU" sz="4800" dirty="0">
                <a:solidFill>
                  <a:srgbClr val="002060"/>
                </a:solidFill>
              </a:rPr>
              <a:t>D</a:t>
            </a:r>
            <a:r>
              <a:rPr lang="en-US" altLang="hu-HU" sz="4800" dirty="0" err="1">
                <a:solidFill>
                  <a:srgbClr val="002060"/>
                </a:solidFill>
              </a:rPr>
              <a:t>ecent</a:t>
            </a:r>
            <a:r>
              <a:rPr lang="en-US" altLang="hu-HU" sz="4800" dirty="0">
                <a:solidFill>
                  <a:srgbClr val="002060"/>
                </a:solidFill>
              </a:rPr>
              <a:t> Work and Economic Growth</a:t>
            </a:r>
            <a:r>
              <a:rPr lang="hu-HU" altLang="hu-HU" sz="4800" dirty="0">
                <a:solidFill>
                  <a:srgbClr val="002060"/>
                </a:solidFill>
              </a:rPr>
              <a:t> (</a:t>
            </a:r>
            <a:r>
              <a:rPr lang="hu-HU" altLang="hu-HU" sz="4800" dirty="0" err="1">
                <a:solidFill>
                  <a:srgbClr val="002060"/>
                </a:solidFill>
              </a:rPr>
              <a:t>Goal</a:t>
            </a:r>
            <a:r>
              <a:rPr lang="hu-HU" altLang="hu-HU" sz="4800" dirty="0">
                <a:solidFill>
                  <a:srgbClr val="002060"/>
                </a:solidFill>
              </a:rPr>
              <a:t> 8)</a:t>
            </a:r>
          </a:p>
          <a:p>
            <a:pPr marL="0" indent="0">
              <a:lnSpc>
                <a:spcPct val="120000"/>
              </a:lnSpc>
              <a:buNone/>
              <a:defRPr/>
            </a:pPr>
            <a:r>
              <a:rPr lang="hu-HU" altLang="hu-HU" sz="3500" dirty="0" err="1">
                <a:solidFill>
                  <a:srgbClr val="002060"/>
                </a:solidFill>
              </a:rPr>
              <a:t>Reduced</a:t>
            </a:r>
            <a:r>
              <a:rPr lang="hu-HU" altLang="hu-HU" sz="3500" dirty="0">
                <a:solidFill>
                  <a:srgbClr val="002060"/>
                </a:solidFill>
              </a:rPr>
              <a:t> </a:t>
            </a:r>
            <a:r>
              <a:rPr lang="hu-HU" altLang="hu-HU" sz="3500" dirty="0" err="1">
                <a:solidFill>
                  <a:srgbClr val="002060"/>
                </a:solidFill>
              </a:rPr>
              <a:t>Inequalities</a:t>
            </a:r>
            <a:r>
              <a:rPr lang="hu-HU" altLang="hu-HU" sz="3500" dirty="0">
                <a:solidFill>
                  <a:srgbClr val="002060"/>
                </a:solidFill>
              </a:rPr>
              <a:t> (</a:t>
            </a:r>
            <a:r>
              <a:rPr lang="hu-HU" altLang="hu-HU" sz="3500" dirty="0" err="1">
                <a:solidFill>
                  <a:srgbClr val="002060"/>
                </a:solidFill>
              </a:rPr>
              <a:t>Goal</a:t>
            </a:r>
            <a:r>
              <a:rPr lang="hu-HU" altLang="hu-HU" sz="3500" dirty="0">
                <a:solidFill>
                  <a:srgbClr val="002060"/>
                </a:solidFill>
              </a:rPr>
              <a:t> 10)</a:t>
            </a:r>
          </a:p>
          <a:p>
            <a:pPr>
              <a:defRPr/>
            </a:pPr>
            <a:endParaRPr lang="hu-HU" dirty="0">
              <a:solidFill>
                <a:srgbClr val="002060"/>
              </a:solidFill>
            </a:endParaRPr>
          </a:p>
        </p:txBody>
      </p:sp>
      <p:pic>
        <p:nvPicPr>
          <p:cNvPr id="21508" name="Kép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373" y="3972108"/>
            <a:ext cx="1630362"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Kép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8373" y="2021661"/>
            <a:ext cx="1630362"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47481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p:cNvSpPr>
          <p:nvPr>
            <p:ph type="title"/>
          </p:nvPr>
        </p:nvSpPr>
        <p:spPr>
          <a:xfrm>
            <a:off x="5024987" y="254436"/>
            <a:ext cx="4894263" cy="571500"/>
          </a:xfrm>
        </p:spPr>
        <p:txBody>
          <a:bodyPr/>
          <a:lstStyle/>
          <a:p>
            <a:pPr eaLnBrk="1" hangingPunct="1"/>
            <a:r>
              <a:rPr lang="en-GB" altLang="hu-HU" sz="3200" dirty="0">
                <a:solidFill>
                  <a:srgbClr val="002060"/>
                </a:solidFill>
              </a:rPr>
              <a:t>Background</a:t>
            </a:r>
            <a:endParaRPr lang="hu-HU" altLang="hu-HU" sz="3200" dirty="0">
              <a:solidFill>
                <a:srgbClr val="002060"/>
              </a:solidFill>
            </a:endParaRPr>
          </a:p>
        </p:txBody>
      </p:sp>
      <p:sp>
        <p:nvSpPr>
          <p:cNvPr id="4" name="Téglalap 3">
            <a:extLst>
              <a:ext uri="{FF2B5EF4-FFF2-40B4-BE49-F238E27FC236}">
                <a16:creationId xmlns="" xmlns:a16="http://schemas.microsoft.com/office/drawing/2014/main" id="{92F6CA47-9E4A-46C2-848B-2D7B937DB830}"/>
              </a:ext>
            </a:extLst>
          </p:cNvPr>
          <p:cNvSpPr/>
          <p:nvPr/>
        </p:nvSpPr>
        <p:spPr>
          <a:xfrm>
            <a:off x="914398" y="1236242"/>
            <a:ext cx="9702351" cy="4401205"/>
          </a:xfrm>
          <a:prstGeom prst="rect">
            <a:avLst/>
          </a:prstGeom>
        </p:spPr>
        <p:txBody>
          <a:bodyPr wrap="square">
            <a:spAutoFit/>
          </a:bodyPr>
          <a:lstStyle/>
          <a:p>
            <a:pPr marL="342900" indent="-342900" algn="just">
              <a:buFont typeface="Wingdings" panose="05000000000000000000" pitchFamily="2" charset="2"/>
              <a:buChar char="§"/>
              <a:defRPr/>
            </a:pPr>
            <a:r>
              <a:rPr lang="en-GB" sz="2800" dirty="0">
                <a:solidFill>
                  <a:srgbClr val="002060"/>
                </a:solidFill>
                <a:latin typeface="+mj-lt"/>
                <a:ea typeface="Calibri" panose="020F0502020204030204" pitchFamily="34" charset="0"/>
              </a:rPr>
              <a:t>At the annual meeting of the Contact Committee </a:t>
            </a:r>
            <a:r>
              <a:rPr lang="hu-HU" sz="2800" dirty="0">
                <a:solidFill>
                  <a:srgbClr val="002060"/>
                </a:solidFill>
                <a:latin typeface="+mj-lt"/>
                <a:ea typeface="Calibri" panose="020F0502020204030204" pitchFamily="34" charset="0"/>
              </a:rPr>
              <a:t>in 2014 </a:t>
            </a:r>
            <a:r>
              <a:rPr lang="en-GB" sz="2800" dirty="0" err="1">
                <a:solidFill>
                  <a:srgbClr val="002060"/>
                </a:solidFill>
                <a:latin typeface="+mj-lt"/>
              </a:rPr>
              <a:t>László</a:t>
            </a:r>
            <a:r>
              <a:rPr lang="en-GB" sz="2800" dirty="0">
                <a:solidFill>
                  <a:srgbClr val="002060"/>
                </a:solidFill>
                <a:latin typeface="+mj-lt"/>
              </a:rPr>
              <a:t> Domokos, </a:t>
            </a:r>
            <a:r>
              <a:rPr lang="hu-HU" sz="2800" dirty="0">
                <a:solidFill>
                  <a:srgbClr val="002060"/>
                </a:solidFill>
                <a:latin typeface="+mj-lt"/>
              </a:rPr>
              <a:t>p</a:t>
            </a:r>
            <a:r>
              <a:rPr lang="en-GB" sz="2800" dirty="0">
                <a:solidFill>
                  <a:srgbClr val="002060"/>
                </a:solidFill>
                <a:latin typeface="+mj-lt"/>
              </a:rPr>
              <a:t>resident of the S</a:t>
            </a:r>
            <a:r>
              <a:rPr lang="hu-HU" sz="2800" dirty="0">
                <a:solidFill>
                  <a:srgbClr val="002060"/>
                </a:solidFill>
                <a:latin typeface="+mj-lt"/>
              </a:rPr>
              <a:t>AO</a:t>
            </a:r>
            <a:r>
              <a:rPr lang="en-GB" sz="2800" dirty="0">
                <a:solidFill>
                  <a:srgbClr val="002060"/>
                </a:solidFill>
                <a:latin typeface="+mj-lt"/>
              </a:rPr>
              <a:t> of Hungary delivered a presentation titled “Joint audit for the better utilisation of shared knowledge for competitiveness”.</a:t>
            </a:r>
            <a:endParaRPr lang="hu-HU" sz="2800" dirty="0">
              <a:solidFill>
                <a:srgbClr val="002060"/>
              </a:solidFill>
              <a:latin typeface="+mj-lt"/>
            </a:endParaRPr>
          </a:p>
          <a:p>
            <a:pPr marL="342900" indent="-342900" algn="just">
              <a:buFont typeface="Wingdings" panose="05000000000000000000" pitchFamily="2" charset="2"/>
              <a:buChar char="§"/>
              <a:defRPr/>
            </a:pPr>
            <a:r>
              <a:rPr lang="hu-HU" sz="2800" dirty="0">
                <a:solidFill>
                  <a:srgbClr val="002060"/>
                </a:solidFill>
                <a:latin typeface="+mj-lt"/>
              </a:rPr>
              <a:t>H</a:t>
            </a:r>
            <a:r>
              <a:rPr lang="en-GB" sz="2800" dirty="0">
                <a:solidFill>
                  <a:srgbClr val="002060"/>
                </a:solidFill>
                <a:latin typeface="+mj-lt"/>
              </a:rPr>
              <a:t>e raised the issue that</a:t>
            </a:r>
            <a:r>
              <a:rPr lang="hu-HU" sz="2800" dirty="0">
                <a:solidFill>
                  <a:srgbClr val="002060"/>
                </a:solidFill>
                <a:latin typeface="+mj-lt"/>
              </a:rPr>
              <a:t> </a:t>
            </a:r>
            <a:r>
              <a:rPr lang="en-GB" sz="2800" dirty="0">
                <a:solidFill>
                  <a:srgbClr val="002060"/>
                </a:solidFill>
                <a:latin typeface="+mj-lt"/>
              </a:rPr>
              <a:t> in order to meet the competitiveness goal, the problems emerging in the EU’s labour market and affecting a considerable part of the member states could be dealt with in a cooperative way. </a:t>
            </a:r>
            <a:endParaRPr lang="hu-HU" sz="2800" dirty="0">
              <a:solidFill>
                <a:srgbClr val="002060"/>
              </a:solidFill>
              <a:latin typeface="+mj-lt"/>
            </a:endParaRPr>
          </a:p>
          <a:p>
            <a:pPr algn="just">
              <a:defRPr/>
            </a:pPr>
            <a:endParaRPr lang="hu-HU" sz="2800" b="1" dirty="0">
              <a:solidFill>
                <a:srgbClr val="002060"/>
              </a:solidFill>
            </a:endParaRPr>
          </a:p>
        </p:txBody>
      </p:sp>
    </p:spTree>
    <p:extLst>
      <p:ext uri="{BB962C8B-B14F-4D97-AF65-F5344CB8AC3E}">
        <p14:creationId xmlns:p14="http://schemas.microsoft.com/office/powerpoint/2010/main" val="870725519"/>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p:cNvSpPr>
          <p:nvPr>
            <p:ph type="title"/>
          </p:nvPr>
        </p:nvSpPr>
        <p:spPr>
          <a:xfrm>
            <a:off x="4583113" y="260350"/>
            <a:ext cx="4894262" cy="1143000"/>
          </a:xfrm>
        </p:spPr>
        <p:txBody>
          <a:bodyPr>
            <a:normAutofit fontScale="90000"/>
          </a:bodyPr>
          <a:lstStyle/>
          <a:p>
            <a:pPr eaLnBrk="1" hangingPunct="1"/>
            <a:r>
              <a:rPr lang="en-GB" altLang="hu-HU" sz="3200">
                <a:solidFill>
                  <a:srgbClr val="002060"/>
                </a:solidFill>
              </a:rPr>
              <a:t>Proposed specific topic of the cooperative audit</a:t>
            </a:r>
            <a:r>
              <a:rPr lang="hu-HU" altLang="hu-HU" sz="3200">
                <a:solidFill>
                  <a:srgbClr val="002060"/>
                </a:solidFill>
              </a:rPr>
              <a:t/>
            </a:r>
            <a:br>
              <a:rPr lang="hu-HU" altLang="hu-HU" sz="3200">
                <a:solidFill>
                  <a:srgbClr val="002060"/>
                </a:solidFill>
              </a:rPr>
            </a:br>
            <a:endParaRPr lang="hu-HU" altLang="hu-HU" sz="3200">
              <a:solidFill>
                <a:srgbClr val="002060"/>
              </a:solidFill>
            </a:endParaRPr>
          </a:p>
        </p:txBody>
      </p:sp>
      <p:sp>
        <p:nvSpPr>
          <p:cNvPr id="23555" name="Rectangle 3"/>
          <p:cNvSpPr>
            <a:spLocks noGrp="1"/>
          </p:cNvSpPr>
          <p:nvPr>
            <p:ph idx="1"/>
          </p:nvPr>
        </p:nvSpPr>
        <p:spPr>
          <a:xfrm>
            <a:off x="922493" y="1484314"/>
            <a:ext cx="6613372" cy="4687887"/>
          </a:xfrm>
        </p:spPr>
        <p:txBody>
          <a:bodyPr/>
          <a:lstStyle/>
          <a:p>
            <a:r>
              <a:rPr lang="en-US" altLang="hu-HU" sz="2800" dirty="0">
                <a:solidFill>
                  <a:srgbClr val="002060"/>
                </a:solidFill>
              </a:rPr>
              <a:t>Conditions</a:t>
            </a:r>
            <a:r>
              <a:rPr lang="hu-HU" altLang="hu-HU" sz="2800" dirty="0">
                <a:solidFill>
                  <a:srgbClr val="002060"/>
                </a:solidFill>
              </a:rPr>
              <a:t>:</a:t>
            </a:r>
          </a:p>
          <a:p>
            <a:pPr lvl="1"/>
            <a:r>
              <a:rPr lang="en-GB" altLang="hu-HU" sz="1600" dirty="0">
                <a:solidFill>
                  <a:srgbClr val="002060"/>
                </a:solidFill>
              </a:rPr>
              <a:t>topic </a:t>
            </a:r>
            <a:r>
              <a:rPr lang="en-US" altLang="hu-HU" sz="1600" dirty="0">
                <a:solidFill>
                  <a:srgbClr val="002060"/>
                </a:solidFill>
              </a:rPr>
              <a:t>would</a:t>
            </a:r>
            <a:r>
              <a:rPr lang="hu-HU" altLang="hu-HU" sz="1600" dirty="0">
                <a:solidFill>
                  <a:srgbClr val="002060"/>
                </a:solidFill>
              </a:rPr>
              <a:t> be </a:t>
            </a:r>
          </a:p>
          <a:p>
            <a:pPr lvl="2"/>
            <a:r>
              <a:rPr lang="en-GB" altLang="hu-HU" sz="1600" dirty="0">
                <a:solidFill>
                  <a:srgbClr val="002060"/>
                </a:solidFill>
              </a:rPr>
              <a:t>connected to the objectives of the Europe 2020 Strategy, </a:t>
            </a:r>
            <a:endParaRPr lang="hu-HU" altLang="hu-HU" sz="1600" dirty="0">
              <a:solidFill>
                <a:srgbClr val="002060"/>
              </a:solidFill>
            </a:endParaRPr>
          </a:p>
          <a:p>
            <a:pPr lvl="2"/>
            <a:r>
              <a:rPr lang="en-GB" altLang="hu-HU" sz="1600" dirty="0">
                <a:solidFill>
                  <a:srgbClr val="002060"/>
                </a:solidFill>
              </a:rPr>
              <a:t>relevant to all countries that are intended to participate in the audit. </a:t>
            </a:r>
            <a:endParaRPr lang="hu-HU" altLang="hu-HU" sz="1600" dirty="0">
              <a:solidFill>
                <a:srgbClr val="002060"/>
              </a:solidFill>
            </a:endParaRPr>
          </a:p>
          <a:p>
            <a:pPr lvl="1"/>
            <a:r>
              <a:rPr lang="en-US" altLang="hu-HU" sz="1600" dirty="0">
                <a:solidFill>
                  <a:srgbClr val="002060"/>
                </a:solidFill>
              </a:rPr>
              <a:t>Specific enough</a:t>
            </a:r>
            <a:endParaRPr lang="hu-HU" altLang="hu-HU" sz="1600" dirty="0">
              <a:solidFill>
                <a:srgbClr val="002060"/>
              </a:solidFill>
            </a:endParaRPr>
          </a:p>
          <a:p>
            <a:r>
              <a:rPr lang="hu-HU" altLang="hu-HU" sz="2800" dirty="0">
                <a:solidFill>
                  <a:srgbClr val="002060"/>
                </a:solidFill>
              </a:rPr>
              <a:t>T</a:t>
            </a:r>
            <a:r>
              <a:rPr lang="en-GB" altLang="hu-HU" sz="2800" dirty="0">
                <a:solidFill>
                  <a:srgbClr val="002060"/>
                </a:solidFill>
              </a:rPr>
              <a:t>o focus on revealing the good practices of the graduate career management system, with special regard to the career tracking of graduates employed in other EU member States.</a:t>
            </a:r>
            <a:endParaRPr lang="hu-HU" altLang="hu-HU" sz="2800" dirty="0">
              <a:solidFill>
                <a:srgbClr val="002060"/>
              </a:solidFill>
            </a:endParaRPr>
          </a:p>
        </p:txBody>
      </p:sp>
      <p:pic>
        <p:nvPicPr>
          <p:cNvPr id="23556" name="Kép 2"/>
          <p:cNvPicPr>
            <a:picLocks noChangeAspect="1" noChangeArrowheads="1"/>
          </p:cNvPicPr>
          <p:nvPr/>
        </p:nvPicPr>
        <p:blipFill>
          <a:blip r:embed="rId3">
            <a:extLst>
              <a:ext uri="{28A0092B-C50C-407E-A947-70E740481C1C}">
                <a14:useLocalDpi xmlns:a14="http://schemas.microsoft.com/office/drawing/2010/main" val="0"/>
              </a:ext>
            </a:extLst>
          </a:blip>
          <a:srcRect b="7275"/>
          <a:stretch>
            <a:fillRect/>
          </a:stretch>
        </p:blipFill>
        <p:spPr bwMode="auto">
          <a:xfrm>
            <a:off x="7642254" y="2952750"/>
            <a:ext cx="3219935" cy="19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7430875"/>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Cím 1"/>
          <p:cNvSpPr>
            <a:spLocks noGrp="1"/>
          </p:cNvSpPr>
          <p:nvPr>
            <p:ph type="title"/>
          </p:nvPr>
        </p:nvSpPr>
        <p:spPr>
          <a:xfrm>
            <a:off x="5087939" y="333375"/>
            <a:ext cx="2879725" cy="719138"/>
          </a:xfrm>
        </p:spPr>
        <p:txBody>
          <a:bodyPr/>
          <a:lstStyle/>
          <a:p>
            <a:r>
              <a:rPr lang="hu-HU" altLang="hu-HU" sz="3200" b="1">
                <a:solidFill>
                  <a:srgbClr val="002060"/>
                </a:solidFill>
              </a:rPr>
              <a:t>Methodology</a:t>
            </a:r>
          </a:p>
        </p:txBody>
      </p:sp>
      <p:sp>
        <p:nvSpPr>
          <p:cNvPr id="3" name="Tartalom helye 2">
            <a:extLst>
              <a:ext uri="{FF2B5EF4-FFF2-40B4-BE49-F238E27FC236}">
                <a16:creationId xmlns="" xmlns:a16="http://schemas.microsoft.com/office/drawing/2014/main" id="{8027179B-13AD-44D8-85ED-0673C4C7D5A3}"/>
              </a:ext>
            </a:extLst>
          </p:cNvPr>
          <p:cNvSpPr>
            <a:spLocks noGrp="1"/>
          </p:cNvSpPr>
          <p:nvPr>
            <p:ph idx="1"/>
          </p:nvPr>
        </p:nvSpPr>
        <p:spPr>
          <a:xfrm>
            <a:off x="1003414" y="1409700"/>
            <a:ext cx="5803338" cy="3676649"/>
          </a:xfrm>
        </p:spPr>
        <p:txBody>
          <a:bodyPr>
            <a:normAutofit/>
          </a:bodyPr>
          <a:lstStyle/>
          <a:p>
            <a:pPr>
              <a:defRPr/>
            </a:pPr>
            <a:r>
              <a:rPr lang="hu-HU" sz="2400" dirty="0" err="1">
                <a:solidFill>
                  <a:srgbClr val="002060"/>
                </a:solidFill>
              </a:rPr>
              <a:t>Execution</a:t>
            </a:r>
            <a:r>
              <a:rPr lang="hu-HU" sz="2400" dirty="0">
                <a:solidFill>
                  <a:srgbClr val="002060"/>
                </a:solidFill>
              </a:rPr>
              <a:t> of </a:t>
            </a:r>
            <a:r>
              <a:rPr lang="hu-HU" sz="2400" dirty="0" err="1">
                <a:solidFill>
                  <a:srgbClr val="002060"/>
                </a:solidFill>
              </a:rPr>
              <a:t>the</a:t>
            </a:r>
            <a:r>
              <a:rPr lang="hu-HU" sz="2400" dirty="0">
                <a:solidFill>
                  <a:srgbClr val="002060"/>
                </a:solidFill>
              </a:rPr>
              <a:t> </a:t>
            </a:r>
            <a:r>
              <a:rPr lang="hu-HU" sz="2400" dirty="0" err="1">
                <a:solidFill>
                  <a:srgbClr val="002060"/>
                </a:solidFill>
              </a:rPr>
              <a:t>coordinated</a:t>
            </a:r>
            <a:r>
              <a:rPr lang="hu-HU" sz="2400" dirty="0">
                <a:solidFill>
                  <a:srgbClr val="002060"/>
                </a:solidFill>
              </a:rPr>
              <a:t> audit </a:t>
            </a:r>
            <a:r>
              <a:rPr lang="hu-HU" sz="2400" dirty="0" err="1">
                <a:solidFill>
                  <a:srgbClr val="002060"/>
                </a:solidFill>
              </a:rPr>
              <a:t>was</a:t>
            </a:r>
            <a:r>
              <a:rPr lang="hu-HU" sz="2400" dirty="0">
                <a:solidFill>
                  <a:srgbClr val="002060"/>
                </a:solidFill>
              </a:rPr>
              <a:t> </a:t>
            </a:r>
            <a:r>
              <a:rPr lang="hu-HU" sz="2400" dirty="0" err="1">
                <a:solidFill>
                  <a:srgbClr val="002060"/>
                </a:solidFill>
              </a:rPr>
              <a:t>based</a:t>
            </a:r>
            <a:r>
              <a:rPr lang="hu-HU" sz="2400" dirty="0">
                <a:solidFill>
                  <a:srgbClr val="002060"/>
                </a:solidFill>
              </a:rPr>
              <a:t> </a:t>
            </a:r>
            <a:r>
              <a:rPr lang="hu-HU" sz="2400" dirty="0" err="1">
                <a:solidFill>
                  <a:srgbClr val="002060"/>
                </a:solidFill>
              </a:rPr>
              <a:t>on</a:t>
            </a:r>
            <a:r>
              <a:rPr lang="hu-HU" sz="2400" dirty="0">
                <a:solidFill>
                  <a:srgbClr val="002060"/>
                </a:solidFill>
              </a:rPr>
              <a:t> ISSAI 12 (</a:t>
            </a:r>
            <a:r>
              <a:rPr lang="hu-HU" sz="2400" dirty="0" err="1">
                <a:solidFill>
                  <a:srgbClr val="002060"/>
                </a:solidFill>
              </a:rPr>
              <a:t>the</a:t>
            </a:r>
            <a:r>
              <a:rPr lang="hu-HU" sz="2400" dirty="0">
                <a:solidFill>
                  <a:srgbClr val="002060"/>
                </a:solidFill>
              </a:rPr>
              <a:t> </a:t>
            </a:r>
            <a:r>
              <a:rPr lang="hu-HU" sz="2400" dirty="0" err="1">
                <a:solidFill>
                  <a:srgbClr val="002060"/>
                </a:solidFill>
              </a:rPr>
              <a:t>Value</a:t>
            </a:r>
            <a:r>
              <a:rPr lang="hu-HU" sz="2400" dirty="0">
                <a:solidFill>
                  <a:srgbClr val="002060"/>
                </a:solidFill>
              </a:rPr>
              <a:t> and </a:t>
            </a:r>
            <a:r>
              <a:rPr lang="hu-HU" sz="2400" dirty="0" err="1">
                <a:solidFill>
                  <a:srgbClr val="002060"/>
                </a:solidFill>
              </a:rPr>
              <a:t>Benefits</a:t>
            </a:r>
            <a:r>
              <a:rPr lang="hu-HU" sz="2400" dirty="0">
                <a:solidFill>
                  <a:srgbClr val="002060"/>
                </a:solidFill>
              </a:rPr>
              <a:t> of </a:t>
            </a:r>
            <a:r>
              <a:rPr lang="hu-HU" sz="2400" dirty="0" err="1">
                <a:solidFill>
                  <a:srgbClr val="002060"/>
                </a:solidFill>
              </a:rPr>
              <a:t>SAIs</a:t>
            </a:r>
            <a:r>
              <a:rPr lang="hu-HU" sz="2400" dirty="0">
                <a:solidFill>
                  <a:srgbClr val="002060"/>
                </a:solidFill>
              </a:rPr>
              <a:t>)</a:t>
            </a:r>
          </a:p>
          <a:p>
            <a:pPr marL="0" indent="0">
              <a:buNone/>
              <a:defRPr/>
            </a:pPr>
            <a:r>
              <a:rPr lang="hu-HU" sz="2400" dirty="0">
                <a:solidFill>
                  <a:srgbClr val="002060"/>
                </a:solidFill>
              </a:rPr>
              <a:t>				</a:t>
            </a:r>
            <a:r>
              <a:rPr lang="hu-HU" sz="2400" dirty="0" err="1">
                <a:solidFill>
                  <a:srgbClr val="002060"/>
                </a:solidFill>
              </a:rPr>
              <a:t>Demonstrating</a:t>
            </a:r>
            <a:r>
              <a:rPr lang="hu-HU" sz="2400" dirty="0">
                <a:solidFill>
                  <a:srgbClr val="002060"/>
                </a:solidFill>
              </a:rPr>
              <a:t> 							</a:t>
            </a:r>
            <a:r>
              <a:rPr lang="hu-HU" sz="2400" dirty="0" smtClean="0">
                <a:solidFill>
                  <a:srgbClr val="002060"/>
                </a:solidFill>
              </a:rPr>
              <a:t>			</a:t>
            </a:r>
            <a:r>
              <a:rPr lang="hu-HU" sz="2400" dirty="0" err="1" smtClean="0">
                <a:solidFill>
                  <a:srgbClr val="002060"/>
                </a:solidFill>
              </a:rPr>
              <a:t>ongoing</a:t>
            </a:r>
            <a:r>
              <a:rPr lang="hu-HU" sz="2400" dirty="0" smtClean="0">
                <a:solidFill>
                  <a:srgbClr val="002060"/>
                </a:solidFill>
              </a:rPr>
              <a:t> </a:t>
            </a:r>
            <a:r>
              <a:rPr lang="hu-HU" sz="2400" dirty="0" err="1">
                <a:solidFill>
                  <a:srgbClr val="002060"/>
                </a:solidFill>
              </a:rPr>
              <a:t>relevance</a:t>
            </a:r>
            <a:endParaRPr lang="hu-HU" sz="2400" dirty="0">
              <a:solidFill>
                <a:srgbClr val="002060"/>
              </a:solidFill>
            </a:endParaRPr>
          </a:p>
          <a:p>
            <a:pPr marL="0" indent="0">
              <a:buNone/>
              <a:defRPr/>
            </a:pPr>
            <a:r>
              <a:rPr lang="hu-HU" sz="2400" dirty="0">
                <a:solidFill>
                  <a:srgbClr val="002060"/>
                </a:solidFill>
              </a:rPr>
              <a:t>				</a:t>
            </a:r>
            <a:r>
              <a:rPr lang="hu-HU" sz="2400" dirty="0" err="1">
                <a:solidFill>
                  <a:srgbClr val="002060"/>
                </a:solidFill>
              </a:rPr>
              <a:t>Principle</a:t>
            </a:r>
            <a:r>
              <a:rPr lang="hu-HU" sz="2400" dirty="0">
                <a:solidFill>
                  <a:srgbClr val="002060"/>
                </a:solidFill>
              </a:rPr>
              <a:t> 6 								</a:t>
            </a:r>
            <a:r>
              <a:rPr lang="hu-HU" sz="2400" dirty="0" smtClean="0">
                <a:solidFill>
                  <a:srgbClr val="002060"/>
                </a:solidFill>
              </a:rPr>
              <a:t>				</a:t>
            </a:r>
            <a:r>
              <a:rPr lang="hu-HU" sz="2400" dirty="0" err="1" smtClean="0">
                <a:solidFill>
                  <a:srgbClr val="002060"/>
                </a:solidFill>
              </a:rPr>
              <a:t>Communicating</a:t>
            </a:r>
            <a:r>
              <a:rPr lang="hu-HU" sz="2400" dirty="0" smtClean="0">
                <a:solidFill>
                  <a:srgbClr val="002060"/>
                </a:solidFill>
              </a:rPr>
              <a:t>	</a:t>
            </a:r>
            <a:r>
              <a:rPr lang="hu-HU" sz="2400" dirty="0">
                <a:solidFill>
                  <a:srgbClr val="002060"/>
                </a:solidFill>
              </a:rPr>
              <a:t>	</a:t>
            </a:r>
            <a:r>
              <a:rPr lang="hu-HU" sz="2400" dirty="0" smtClean="0">
                <a:solidFill>
                  <a:srgbClr val="002060"/>
                </a:solidFill>
              </a:rPr>
              <a:t>								</a:t>
            </a:r>
            <a:r>
              <a:rPr lang="hu-HU" sz="2400" dirty="0" err="1" smtClean="0">
                <a:solidFill>
                  <a:srgbClr val="002060"/>
                </a:solidFill>
              </a:rPr>
              <a:t>effectively</a:t>
            </a:r>
            <a:r>
              <a:rPr lang="hu-HU" sz="2400" dirty="0" smtClean="0">
                <a:solidFill>
                  <a:srgbClr val="002060"/>
                </a:solidFill>
              </a:rPr>
              <a:t> </a:t>
            </a:r>
            <a:r>
              <a:rPr lang="hu-HU" sz="2400" dirty="0" err="1" smtClean="0">
                <a:solidFill>
                  <a:srgbClr val="002060"/>
                </a:solidFill>
              </a:rPr>
              <a:t>with</a:t>
            </a:r>
            <a:r>
              <a:rPr lang="hu-HU" sz="2400" dirty="0" smtClean="0">
                <a:solidFill>
                  <a:srgbClr val="002060"/>
                </a:solidFill>
              </a:rPr>
              <a:t> </a:t>
            </a:r>
            <a:r>
              <a:rPr lang="hu-HU" sz="2400" dirty="0" err="1">
                <a:solidFill>
                  <a:srgbClr val="002060"/>
                </a:solidFill>
              </a:rPr>
              <a:t>stakeholders</a:t>
            </a:r>
            <a:endParaRPr lang="hu-HU" sz="2400" dirty="0">
              <a:solidFill>
                <a:srgbClr val="002060"/>
              </a:solidFill>
            </a:endParaRPr>
          </a:p>
        </p:txBody>
      </p:sp>
      <p:sp>
        <p:nvSpPr>
          <p:cNvPr id="7" name="Jobbra nyíl 6">
            <a:extLst>
              <a:ext uri="{FF2B5EF4-FFF2-40B4-BE49-F238E27FC236}">
                <a16:creationId xmlns="" xmlns:a16="http://schemas.microsoft.com/office/drawing/2014/main" id="{45039C6F-809A-496C-B99E-83866A47E523}"/>
              </a:ext>
            </a:extLst>
          </p:cNvPr>
          <p:cNvSpPr/>
          <p:nvPr/>
        </p:nvSpPr>
        <p:spPr>
          <a:xfrm>
            <a:off x="1425923" y="3005930"/>
            <a:ext cx="979487" cy="48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hu-HU"/>
          </a:p>
        </p:txBody>
      </p:sp>
      <p:pic>
        <p:nvPicPr>
          <p:cNvPr id="25605" name="Kép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1409700"/>
            <a:ext cx="283845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1761781"/>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Kép 1">
            <a:extLst>
              <a:ext uri="{FF2B5EF4-FFF2-40B4-BE49-F238E27FC236}">
                <a16:creationId xmlns="" xmlns:a16="http://schemas.microsoft.com/office/drawing/2014/main" id="{2255CEA6-F6A3-470D-9F61-DD4E2E28BAF2}"/>
              </a:ext>
            </a:extLst>
          </p:cNvPr>
          <p:cNvPicPr>
            <a:picLocks noChangeAspect="1"/>
          </p:cNvPicPr>
          <p:nvPr/>
        </p:nvPicPr>
        <p:blipFill>
          <a:blip r:embed="rId3"/>
          <a:stretch>
            <a:fillRect/>
          </a:stretch>
        </p:blipFill>
        <p:spPr>
          <a:xfrm rot="1299517">
            <a:off x="7753351" y="2459038"/>
            <a:ext cx="2384425" cy="3236912"/>
          </a:xfrm>
          <a:prstGeom prst="rect">
            <a:avLst/>
          </a:prstGeom>
          <a:effectLst>
            <a:outerShdw blurRad="76200" dir="18900000" sy="23000" kx="-1200000" algn="bl" rotWithShape="0">
              <a:prstClr val="black">
                <a:alpha val="20000"/>
              </a:prstClr>
            </a:outerShdw>
          </a:effectLst>
        </p:spPr>
      </p:pic>
      <p:sp>
        <p:nvSpPr>
          <p:cNvPr id="26627" name="Rectangle 2"/>
          <p:cNvSpPr>
            <a:spLocks noGrp="1"/>
          </p:cNvSpPr>
          <p:nvPr>
            <p:ph type="title"/>
          </p:nvPr>
        </p:nvSpPr>
        <p:spPr>
          <a:xfrm>
            <a:off x="2927351" y="481013"/>
            <a:ext cx="7129463" cy="571500"/>
          </a:xfrm>
        </p:spPr>
        <p:txBody>
          <a:bodyPr/>
          <a:lstStyle/>
          <a:p>
            <a:pPr eaLnBrk="1" hangingPunct="1"/>
            <a:r>
              <a:rPr lang="hu-HU" altLang="hu-HU" sz="3200" b="1">
                <a:solidFill>
                  <a:srgbClr val="002060"/>
                </a:solidFill>
              </a:rPr>
              <a:t>The </a:t>
            </a:r>
            <a:r>
              <a:rPr lang="en-US" altLang="hu-HU" sz="3200" b="1">
                <a:solidFill>
                  <a:srgbClr val="002060"/>
                </a:solidFill>
              </a:rPr>
              <a:t>final product: a joint study</a:t>
            </a:r>
          </a:p>
        </p:txBody>
      </p:sp>
      <p:sp>
        <p:nvSpPr>
          <p:cNvPr id="4" name="Téglalap 3">
            <a:extLst>
              <a:ext uri="{FF2B5EF4-FFF2-40B4-BE49-F238E27FC236}">
                <a16:creationId xmlns="" xmlns:a16="http://schemas.microsoft.com/office/drawing/2014/main" id="{E1498CC2-7105-4C8F-9B12-6618B713CBF6}"/>
              </a:ext>
            </a:extLst>
          </p:cNvPr>
          <p:cNvSpPr/>
          <p:nvPr/>
        </p:nvSpPr>
        <p:spPr>
          <a:xfrm>
            <a:off x="1991544" y="1340769"/>
            <a:ext cx="5544616" cy="4893647"/>
          </a:xfrm>
          <a:prstGeom prst="rect">
            <a:avLst/>
          </a:prstGeom>
          <a:scene3d>
            <a:camera prst="orthographicFront"/>
            <a:lightRig rig="threePt" dir="t"/>
          </a:scene3d>
          <a:sp3d>
            <a:bevelT prst="relaxedInset"/>
          </a:sp3d>
        </p:spPr>
        <p:txBody>
          <a:bodyPr>
            <a:spAutoFit/>
          </a:bodyPr>
          <a:lstStyle/>
          <a:p>
            <a:pPr marL="342900" indent="-342900">
              <a:buFont typeface="Wingdings" panose="05000000000000000000" pitchFamily="2" charset="2"/>
              <a:buChar char="§"/>
              <a:defRPr/>
            </a:pPr>
            <a:r>
              <a:rPr lang="hu-HU" altLang="hu-HU" sz="2400" dirty="0">
                <a:solidFill>
                  <a:srgbClr val="002060"/>
                </a:solidFill>
                <a:ea typeface="Calibri" panose="020F0502020204030204" pitchFamily="34" charset="0"/>
                <a:cs typeface="Times New Roman" panose="02020603050405020304" pitchFamily="18" charset="0"/>
              </a:rPr>
              <a:t>C</a:t>
            </a:r>
            <a:r>
              <a:rPr lang="en-US" altLang="hu-HU" sz="2400" dirty="0" err="1">
                <a:solidFill>
                  <a:srgbClr val="002060"/>
                </a:solidFill>
                <a:ea typeface="Calibri" panose="020F0502020204030204" pitchFamily="34" charset="0"/>
                <a:cs typeface="Times New Roman" panose="02020603050405020304" pitchFamily="18" charset="0"/>
              </a:rPr>
              <a:t>onclusions</a:t>
            </a:r>
            <a:r>
              <a:rPr lang="en-US" altLang="hu-HU" sz="2400" dirty="0">
                <a:solidFill>
                  <a:srgbClr val="002060"/>
                </a:solidFill>
                <a:ea typeface="Calibri" panose="020F0502020204030204" pitchFamily="34" charset="0"/>
                <a:cs typeface="Times New Roman" panose="02020603050405020304" pitchFamily="18" charset="0"/>
              </a:rPr>
              <a:t> based on the mutually interesting findings of the national reports.</a:t>
            </a:r>
            <a:endParaRPr lang="hu-HU" altLang="hu-HU" sz="2400" dirty="0">
              <a:solidFill>
                <a:srgbClr val="002060"/>
              </a:solidFill>
              <a:ea typeface="Calibri" panose="020F0502020204030204" pitchFamily="34" charset="0"/>
              <a:cs typeface="Times New Roman" panose="02020603050405020304" pitchFamily="18" charset="0"/>
            </a:endParaRPr>
          </a:p>
          <a:p>
            <a:pPr>
              <a:defRPr/>
            </a:pPr>
            <a:endParaRPr lang="hu-HU" altLang="hu-HU" sz="2400" dirty="0">
              <a:solidFill>
                <a:srgbClr val="002060"/>
              </a:solidFill>
              <a:ea typeface="Calibri" panose="020F0502020204030204" pitchFamily="34" charset="0"/>
              <a:cs typeface="Times New Roman" panose="02020603050405020304" pitchFamily="18" charset="0"/>
            </a:endParaRPr>
          </a:p>
          <a:p>
            <a:pPr marL="342900" indent="-342900">
              <a:buFont typeface="Wingdings" panose="05000000000000000000" pitchFamily="2" charset="2"/>
              <a:buChar char="§"/>
              <a:defRPr/>
            </a:pPr>
            <a:r>
              <a:rPr lang="hu-HU" altLang="hu-HU" sz="2400" dirty="0" err="1">
                <a:solidFill>
                  <a:srgbClr val="002060"/>
                </a:solidFill>
                <a:ea typeface="Calibri" panose="020F0502020204030204" pitchFamily="34" charset="0"/>
                <a:cs typeface="Times New Roman" panose="02020603050405020304" pitchFamily="18" charset="0"/>
              </a:rPr>
              <a:t>Managed</a:t>
            </a:r>
            <a:r>
              <a:rPr lang="en-US" altLang="hu-HU" sz="2400" dirty="0">
                <a:solidFill>
                  <a:srgbClr val="002060"/>
                </a:solidFill>
                <a:ea typeface="Calibri" panose="020F0502020204030204" pitchFamily="34" charset="0"/>
                <a:cs typeface="Times New Roman" panose="02020603050405020304" pitchFamily="18" charset="0"/>
              </a:rPr>
              <a:t> to </a:t>
            </a:r>
            <a:r>
              <a:rPr lang="hu-HU" altLang="hu-HU" sz="2400" dirty="0" err="1">
                <a:solidFill>
                  <a:srgbClr val="002060"/>
                </a:solidFill>
                <a:ea typeface="Calibri" panose="020F0502020204030204" pitchFamily="34" charset="0"/>
                <a:cs typeface="Times New Roman" panose="02020603050405020304" pitchFamily="18" charset="0"/>
              </a:rPr>
              <a:t>fini</a:t>
            </a:r>
            <a:r>
              <a:rPr lang="en-US" sz="2400" dirty="0" err="1">
                <a:solidFill>
                  <a:srgbClr val="002060"/>
                </a:solidFill>
              </a:rPr>
              <a:t>sh</a:t>
            </a:r>
            <a:r>
              <a:rPr lang="hu-HU" sz="2400" dirty="0">
                <a:solidFill>
                  <a:srgbClr val="002060"/>
                </a:solidFill>
              </a:rPr>
              <a:t> </a:t>
            </a:r>
            <a:r>
              <a:rPr lang="hu-HU" sz="2400" dirty="0" err="1">
                <a:solidFill>
                  <a:srgbClr val="002060"/>
                </a:solidFill>
              </a:rPr>
              <a:t>the</a:t>
            </a:r>
            <a:r>
              <a:rPr lang="hu-HU" sz="2400" dirty="0">
                <a:solidFill>
                  <a:srgbClr val="002060"/>
                </a:solidFill>
              </a:rPr>
              <a:t> project </a:t>
            </a:r>
            <a:r>
              <a:rPr lang="hu-HU" sz="2400" dirty="0" err="1">
                <a:solidFill>
                  <a:srgbClr val="002060"/>
                </a:solidFill>
              </a:rPr>
              <a:t>within</a:t>
            </a:r>
            <a:r>
              <a:rPr lang="hu-HU" sz="2400" dirty="0">
                <a:solidFill>
                  <a:srgbClr val="002060"/>
                </a:solidFill>
              </a:rPr>
              <a:t> a </a:t>
            </a:r>
            <a:r>
              <a:rPr lang="hu-HU" sz="2400" dirty="0" err="1">
                <a:solidFill>
                  <a:srgbClr val="002060"/>
                </a:solidFill>
              </a:rPr>
              <a:t>short</a:t>
            </a:r>
            <a:r>
              <a:rPr lang="hu-HU" sz="2400" dirty="0">
                <a:solidFill>
                  <a:srgbClr val="002060"/>
                </a:solidFill>
              </a:rPr>
              <a:t> </a:t>
            </a:r>
            <a:r>
              <a:rPr lang="hu-HU" sz="2400" dirty="0" err="1">
                <a:solidFill>
                  <a:srgbClr val="002060"/>
                </a:solidFill>
              </a:rPr>
              <a:t>timeframe</a:t>
            </a:r>
            <a:r>
              <a:rPr lang="hu-HU" sz="2400" dirty="0">
                <a:solidFill>
                  <a:srgbClr val="002060"/>
                </a:solidFill>
              </a:rPr>
              <a:t>: </a:t>
            </a:r>
            <a:r>
              <a:rPr lang="hu-HU" sz="2400" dirty="0" err="1">
                <a:solidFill>
                  <a:srgbClr val="002060"/>
                </a:solidFill>
              </a:rPr>
              <a:t>Agreement</a:t>
            </a:r>
            <a:r>
              <a:rPr lang="hu-HU" sz="2400" dirty="0">
                <a:solidFill>
                  <a:srgbClr val="002060"/>
                </a:solidFill>
              </a:rPr>
              <a:t> </a:t>
            </a:r>
            <a:r>
              <a:rPr lang="hu-HU" sz="2400" dirty="0" err="1">
                <a:solidFill>
                  <a:srgbClr val="002060"/>
                </a:solidFill>
              </a:rPr>
              <a:t>on</a:t>
            </a:r>
            <a:r>
              <a:rPr lang="hu-HU" sz="2400" dirty="0">
                <a:solidFill>
                  <a:srgbClr val="002060"/>
                </a:solidFill>
              </a:rPr>
              <a:t> </a:t>
            </a:r>
            <a:r>
              <a:rPr lang="hu-HU" sz="2400" dirty="0" err="1">
                <a:solidFill>
                  <a:srgbClr val="002060"/>
                </a:solidFill>
              </a:rPr>
              <a:t>Coordinated</a:t>
            </a:r>
            <a:r>
              <a:rPr lang="hu-HU" sz="2400" dirty="0">
                <a:solidFill>
                  <a:srgbClr val="002060"/>
                </a:solidFill>
              </a:rPr>
              <a:t> Audit </a:t>
            </a:r>
            <a:r>
              <a:rPr lang="hu-HU" sz="2400" dirty="0" err="1">
                <a:solidFill>
                  <a:srgbClr val="002060"/>
                </a:solidFill>
              </a:rPr>
              <a:t>was</a:t>
            </a:r>
            <a:r>
              <a:rPr lang="hu-HU" sz="2400" dirty="0">
                <a:solidFill>
                  <a:srgbClr val="002060"/>
                </a:solidFill>
              </a:rPr>
              <a:t> </a:t>
            </a:r>
            <a:r>
              <a:rPr lang="hu-HU" sz="2400" dirty="0" err="1">
                <a:solidFill>
                  <a:srgbClr val="002060"/>
                </a:solidFill>
              </a:rPr>
              <a:t>done</a:t>
            </a:r>
            <a:r>
              <a:rPr lang="hu-HU" sz="2400" dirty="0">
                <a:solidFill>
                  <a:srgbClr val="002060"/>
                </a:solidFill>
              </a:rPr>
              <a:t> </a:t>
            </a:r>
            <a:r>
              <a:rPr lang="hu-HU" sz="2400" dirty="0" err="1">
                <a:solidFill>
                  <a:srgbClr val="002060"/>
                </a:solidFill>
              </a:rPr>
              <a:t>in</a:t>
            </a:r>
            <a:r>
              <a:rPr lang="hu-HU" sz="2400" dirty="0">
                <a:solidFill>
                  <a:srgbClr val="002060"/>
                </a:solidFill>
              </a:rPr>
              <a:t> 2015; t</a:t>
            </a:r>
            <a:r>
              <a:rPr lang="en-US" altLang="hu-HU" sz="2400" dirty="0">
                <a:solidFill>
                  <a:srgbClr val="002060"/>
                </a:solidFill>
                <a:ea typeface="Calibri" panose="020F0502020204030204" pitchFamily="34" charset="0"/>
                <a:cs typeface="Times New Roman" panose="02020603050405020304" pitchFamily="18" charset="0"/>
              </a:rPr>
              <a:t>he </a:t>
            </a:r>
            <a:r>
              <a:rPr lang="hu-HU" altLang="hu-HU" sz="2400" dirty="0">
                <a:solidFill>
                  <a:srgbClr val="002060"/>
                </a:solidFill>
                <a:ea typeface="Calibri" panose="020F0502020204030204" pitchFamily="34" charset="0"/>
                <a:cs typeface="Times New Roman" panose="02020603050405020304" pitchFamily="18" charset="0"/>
              </a:rPr>
              <a:t>S</a:t>
            </a:r>
            <a:r>
              <a:rPr lang="en-US" altLang="hu-HU" sz="2400" dirty="0" err="1">
                <a:solidFill>
                  <a:srgbClr val="002060"/>
                </a:solidFill>
                <a:ea typeface="Calibri" panose="020F0502020204030204" pitchFamily="34" charset="0"/>
                <a:cs typeface="Times New Roman" panose="02020603050405020304" pitchFamily="18" charset="0"/>
              </a:rPr>
              <a:t>tudy</a:t>
            </a:r>
            <a:r>
              <a:rPr lang="en-US" altLang="hu-HU" sz="2400" dirty="0">
                <a:solidFill>
                  <a:srgbClr val="002060"/>
                </a:solidFill>
                <a:ea typeface="Calibri" panose="020F0502020204030204" pitchFamily="34" charset="0"/>
                <a:cs typeface="Times New Roman" panose="02020603050405020304" pitchFamily="18" charset="0"/>
              </a:rPr>
              <a:t> </a:t>
            </a:r>
            <a:r>
              <a:rPr lang="en-US" altLang="hu-HU" sz="2400" dirty="0" err="1">
                <a:solidFill>
                  <a:srgbClr val="002060"/>
                </a:solidFill>
                <a:ea typeface="Calibri" panose="020F0502020204030204" pitchFamily="34" charset="0"/>
                <a:cs typeface="Times New Roman" panose="02020603050405020304" pitchFamily="18" charset="0"/>
              </a:rPr>
              <a:t>publi</a:t>
            </a:r>
            <a:r>
              <a:rPr lang="hu-HU" altLang="hu-HU" sz="2400" dirty="0" err="1">
                <a:solidFill>
                  <a:srgbClr val="002060"/>
                </a:solidFill>
                <a:ea typeface="Calibri" panose="020F0502020204030204" pitchFamily="34" charset="0"/>
                <a:cs typeface="Times New Roman" panose="02020603050405020304" pitchFamily="18" charset="0"/>
              </a:rPr>
              <a:t>shed</a:t>
            </a:r>
            <a:r>
              <a:rPr lang="hu-HU" altLang="hu-HU" sz="2400" dirty="0">
                <a:solidFill>
                  <a:srgbClr val="002060"/>
                </a:solidFill>
                <a:ea typeface="Calibri" panose="020F0502020204030204" pitchFamily="34" charset="0"/>
                <a:cs typeface="Times New Roman" panose="02020603050405020304" pitchFamily="18" charset="0"/>
              </a:rPr>
              <a:t> </a:t>
            </a:r>
            <a:r>
              <a:rPr lang="hu-HU" altLang="hu-HU" sz="2400" dirty="0" err="1">
                <a:solidFill>
                  <a:srgbClr val="002060"/>
                </a:solidFill>
                <a:ea typeface="Calibri" panose="020F0502020204030204" pitchFamily="34" charset="0"/>
                <a:cs typeface="Times New Roman" panose="02020603050405020304" pitchFamily="18" charset="0"/>
              </a:rPr>
              <a:t>in</a:t>
            </a:r>
            <a:r>
              <a:rPr lang="hu-HU" altLang="hu-HU" sz="2400" dirty="0">
                <a:solidFill>
                  <a:srgbClr val="002060"/>
                </a:solidFill>
                <a:ea typeface="Calibri" panose="020F0502020204030204" pitchFamily="34" charset="0"/>
                <a:cs typeface="Times New Roman" panose="02020603050405020304" pitchFamily="18" charset="0"/>
              </a:rPr>
              <a:t> </a:t>
            </a:r>
            <a:r>
              <a:rPr lang="hu-HU" altLang="hu-HU" sz="2400" dirty="0" err="1">
                <a:solidFill>
                  <a:srgbClr val="002060"/>
                </a:solidFill>
                <a:ea typeface="Calibri" panose="020F0502020204030204" pitchFamily="34" charset="0"/>
                <a:cs typeface="Times New Roman" panose="02020603050405020304" pitchFamily="18" charset="0"/>
              </a:rPr>
              <a:t>June</a:t>
            </a:r>
            <a:r>
              <a:rPr lang="hu-HU" altLang="hu-HU" sz="2400" dirty="0">
                <a:solidFill>
                  <a:srgbClr val="002060"/>
                </a:solidFill>
                <a:ea typeface="Calibri" panose="020F0502020204030204" pitchFamily="34" charset="0"/>
                <a:cs typeface="Times New Roman" panose="02020603050405020304" pitchFamily="18" charset="0"/>
              </a:rPr>
              <a:t> 2017</a:t>
            </a:r>
            <a:r>
              <a:rPr lang="en-US" altLang="hu-HU" sz="2400" dirty="0">
                <a:solidFill>
                  <a:srgbClr val="002060"/>
                </a:solidFill>
                <a:ea typeface="Calibri" panose="020F0502020204030204" pitchFamily="34" charset="0"/>
                <a:cs typeface="Times New Roman" panose="02020603050405020304" pitchFamily="18" charset="0"/>
              </a:rPr>
              <a:t>.</a:t>
            </a:r>
            <a:endParaRPr lang="hu-HU" altLang="hu-HU" sz="2400" dirty="0">
              <a:solidFill>
                <a:srgbClr val="002060"/>
              </a:solidFill>
              <a:ea typeface="Calibri" panose="020F0502020204030204" pitchFamily="34" charset="0"/>
              <a:cs typeface="Times New Roman" panose="02020603050405020304" pitchFamily="18" charset="0"/>
            </a:endParaRPr>
          </a:p>
          <a:p>
            <a:pPr>
              <a:defRPr/>
            </a:pPr>
            <a:endParaRPr lang="hu-HU" altLang="hu-HU" sz="2400" dirty="0">
              <a:solidFill>
                <a:srgbClr val="002060"/>
              </a:solidFill>
              <a:ea typeface="Calibri" panose="020F0502020204030204" pitchFamily="34" charset="0"/>
              <a:cs typeface="Times New Roman" panose="02020603050405020304" pitchFamily="18" charset="0"/>
            </a:endParaRPr>
          </a:p>
          <a:p>
            <a:pPr marL="342900" indent="-342900">
              <a:buFont typeface="Wingdings" panose="05000000000000000000" pitchFamily="2" charset="2"/>
              <a:buChar char="§"/>
              <a:defRPr/>
            </a:pPr>
            <a:r>
              <a:rPr lang="hu-HU" altLang="hu-HU" sz="2400" dirty="0">
                <a:solidFill>
                  <a:srgbClr val="002060"/>
                </a:solidFill>
                <a:ea typeface="Calibri" panose="020F0502020204030204" pitchFamily="34" charset="0"/>
                <a:cs typeface="Times New Roman" panose="02020603050405020304" pitchFamily="18" charset="0"/>
              </a:rPr>
              <a:t>The </a:t>
            </a:r>
            <a:r>
              <a:rPr lang="en-US" altLang="hu-HU" sz="2400" dirty="0">
                <a:solidFill>
                  <a:srgbClr val="002060"/>
                </a:solidFill>
                <a:ea typeface="Calibri" panose="020F0502020204030204" pitchFamily="34" charset="0"/>
                <a:cs typeface="Times New Roman" panose="02020603050405020304" pitchFamily="18" charset="0"/>
              </a:rPr>
              <a:t>joint study presents four common conclusions derived from the coordinated audits</a:t>
            </a:r>
            <a:endParaRPr lang="en-US" altLang="hu-HU" sz="2400" dirty="0">
              <a:solidFill>
                <a:srgbClr val="002060"/>
              </a:solidFill>
            </a:endParaRPr>
          </a:p>
        </p:txBody>
      </p:sp>
    </p:spTree>
    <p:extLst>
      <p:ext uri="{BB962C8B-B14F-4D97-AF65-F5344CB8AC3E}">
        <p14:creationId xmlns:p14="http://schemas.microsoft.com/office/powerpoint/2010/main" val="24215190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Cím 1"/>
          <p:cNvSpPr>
            <a:spLocks noGrp="1"/>
          </p:cNvSpPr>
          <p:nvPr>
            <p:ph type="title"/>
          </p:nvPr>
        </p:nvSpPr>
        <p:spPr>
          <a:xfrm>
            <a:off x="4951567" y="234880"/>
            <a:ext cx="4681538" cy="658812"/>
          </a:xfrm>
        </p:spPr>
        <p:txBody>
          <a:bodyPr/>
          <a:lstStyle/>
          <a:p>
            <a:r>
              <a:rPr lang="hu-HU" altLang="hu-HU" sz="3200" b="1" dirty="0" err="1">
                <a:solidFill>
                  <a:srgbClr val="002060"/>
                </a:solidFill>
              </a:rPr>
              <a:t>Conclusions</a:t>
            </a:r>
            <a:endParaRPr lang="en-US" altLang="hu-HU" sz="3200" b="1" dirty="0">
              <a:solidFill>
                <a:srgbClr val="002060"/>
              </a:solidFill>
            </a:endParaRPr>
          </a:p>
        </p:txBody>
      </p:sp>
      <p:sp>
        <p:nvSpPr>
          <p:cNvPr id="27651" name="Tartalom helye 2"/>
          <p:cNvSpPr>
            <a:spLocks noGrp="1"/>
          </p:cNvSpPr>
          <p:nvPr>
            <p:ph idx="1"/>
          </p:nvPr>
        </p:nvSpPr>
        <p:spPr>
          <a:xfrm>
            <a:off x="1199645" y="1202532"/>
            <a:ext cx="7924800" cy="3671887"/>
          </a:xfrm>
        </p:spPr>
        <p:txBody>
          <a:bodyPr/>
          <a:lstStyle/>
          <a:p>
            <a:r>
              <a:rPr lang="hu-HU" altLang="hu-HU" sz="2800" dirty="0" err="1">
                <a:solidFill>
                  <a:srgbClr val="002060"/>
                </a:solidFill>
              </a:rPr>
              <a:t>Governments</a:t>
            </a:r>
            <a:r>
              <a:rPr lang="hu-HU" altLang="hu-HU" sz="2800" dirty="0">
                <a:solidFill>
                  <a:srgbClr val="002060"/>
                </a:solidFill>
              </a:rPr>
              <a:t> </a:t>
            </a:r>
            <a:r>
              <a:rPr lang="hu-HU" altLang="hu-HU" sz="2800" dirty="0" err="1">
                <a:solidFill>
                  <a:srgbClr val="002060"/>
                </a:solidFill>
              </a:rPr>
              <a:t>recog</a:t>
            </a:r>
            <a:r>
              <a:rPr lang="en-GB" altLang="hu-HU" sz="2800" dirty="0" err="1">
                <a:solidFill>
                  <a:srgbClr val="002060"/>
                </a:solidFill>
              </a:rPr>
              <a:t>nis</a:t>
            </a:r>
            <a:r>
              <a:rPr lang="hu-HU" altLang="hu-HU" sz="2800" dirty="0" err="1">
                <a:solidFill>
                  <a:srgbClr val="002060"/>
                </a:solidFill>
              </a:rPr>
              <a:t>ed</a:t>
            </a:r>
            <a:r>
              <a:rPr lang="en-GB" altLang="hu-HU" sz="2800" dirty="0">
                <a:solidFill>
                  <a:srgbClr val="002060"/>
                </a:solidFill>
              </a:rPr>
              <a:t> the importance of </a:t>
            </a:r>
            <a:r>
              <a:rPr lang="hu-HU" altLang="hu-HU" sz="2800" dirty="0">
                <a:solidFill>
                  <a:srgbClr val="002060"/>
                </a:solidFill>
              </a:rPr>
              <a:t>GCTS. </a:t>
            </a:r>
            <a:r>
              <a:rPr lang="hu-HU" altLang="hu-HU" sz="2800" dirty="0" err="1">
                <a:solidFill>
                  <a:srgbClr val="002060"/>
                </a:solidFill>
              </a:rPr>
              <a:t>Audits</a:t>
            </a:r>
            <a:r>
              <a:rPr lang="hu-HU" altLang="hu-HU" sz="2800" dirty="0">
                <a:solidFill>
                  <a:srgbClr val="002060"/>
                </a:solidFill>
              </a:rPr>
              <a:t> r</a:t>
            </a:r>
            <a:r>
              <a:rPr lang="en-GB" altLang="hu-HU" sz="2800" b="1" dirty="0" err="1">
                <a:solidFill>
                  <a:srgbClr val="002060"/>
                </a:solidFill>
              </a:rPr>
              <a:t>evealed</a:t>
            </a:r>
            <a:r>
              <a:rPr lang="en-GB" altLang="hu-HU" sz="2800" b="1" dirty="0">
                <a:solidFill>
                  <a:srgbClr val="002060"/>
                </a:solidFill>
              </a:rPr>
              <a:t> several good practices</a:t>
            </a:r>
            <a:r>
              <a:rPr lang="en-GB" altLang="hu-HU" sz="2800" dirty="0">
                <a:solidFill>
                  <a:srgbClr val="002060"/>
                </a:solidFill>
              </a:rPr>
              <a:t>.</a:t>
            </a:r>
            <a:endParaRPr lang="hu-HU" altLang="hu-HU" sz="2800" dirty="0">
              <a:solidFill>
                <a:srgbClr val="002060"/>
              </a:solidFill>
            </a:endParaRPr>
          </a:p>
          <a:p>
            <a:r>
              <a:rPr lang="hu-HU" altLang="hu-HU" sz="2800" dirty="0" err="1">
                <a:solidFill>
                  <a:srgbClr val="002060"/>
                </a:solidFill>
              </a:rPr>
              <a:t>Widespread</a:t>
            </a:r>
            <a:r>
              <a:rPr lang="hu-HU" altLang="hu-HU" sz="2800" dirty="0">
                <a:solidFill>
                  <a:srgbClr val="002060"/>
                </a:solidFill>
              </a:rPr>
              <a:t> </a:t>
            </a:r>
            <a:r>
              <a:rPr lang="hu-HU" altLang="hu-HU" sz="2800" dirty="0" err="1">
                <a:solidFill>
                  <a:srgbClr val="002060"/>
                </a:solidFill>
              </a:rPr>
              <a:t>usage</a:t>
            </a:r>
            <a:r>
              <a:rPr lang="hu-HU" altLang="hu-HU" sz="2800" dirty="0">
                <a:solidFill>
                  <a:srgbClr val="002060"/>
                </a:solidFill>
              </a:rPr>
              <a:t> of </a:t>
            </a:r>
            <a:r>
              <a:rPr lang="hu-HU" altLang="hu-HU" sz="2800" dirty="0" err="1">
                <a:solidFill>
                  <a:srgbClr val="002060"/>
                </a:solidFill>
              </a:rPr>
              <a:t>data</a:t>
            </a:r>
            <a:r>
              <a:rPr lang="hu-HU" altLang="hu-HU" sz="2800" dirty="0">
                <a:solidFill>
                  <a:srgbClr val="002060"/>
                </a:solidFill>
              </a:rPr>
              <a:t> </a:t>
            </a:r>
            <a:r>
              <a:rPr lang="hu-HU" altLang="hu-HU" sz="2800" dirty="0" err="1">
                <a:solidFill>
                  <a:srgbClr val="002060"/>
                </a:solidFill>
              </a:rPr>
              <a:t>gained</a:t>
            </a:r>
            <a:r>
              <a:rPr lang="hu-HU" altLang="hu-HU" sz="2800" dirty="0">
                <a:solidFill>
                  <a:srgbClr val="002060"/>
                </a:solidFill>
              </a:rPr>
              <a:t>.</a:t>
            </a:r>
          </a:p>
          <a:p>
            <a:r>
              <a:rPr lang="hu-HU" altLang="hu-HU" sz="2800" dirty="0" err="1">
                <a:solidFill>
                  <a:srgbClr val="002060"/>
                </a:solidFill>
              </a:rPr>
              <a:t>Further</a:t>
            </a:r>
            <a:r>
              <a:rPr lang="hu-HU" altLang="hu-HU" sz="2800" dirty="0">
                <a:solidFill>
                  <a:srgbClr val="002060"/>
                </a:solidFill>
              </a:rPr>
              <a:t> </a:t>
            </a:r>
            <a:r>
              <a:rPr lang="hu-HU" altLang="hu-HU" sz="2800" dirty="0" err="1">
                <a:solidFill>
                  <a:srgbClr val="002060"/>
                </a:solidFill>
              </a:rPr>
              <a:t>improvement</a:t>
            </a:r>
            <a:r>
              <a:rPr lang="hu-HU" altLang="hu-HU" sz="2800" dirty="0">
                <a:solidFill>
                  <a:srgbClr val="002060"/>
                </a:solidFill>
              </a:rPr>
              <a:t> </a:t>
            </a:r>
            <a:r>
              <a:rPr lang="hu-HU" altLang="hu-HU" sz="2800" dirty="0" err="1">
                <a:solidFill>
                  <a:srgbClr val="002060"/>
                </a:solidFill>
              </a:rPr>
              <a:t>could</a:t>
            </a:r>
            <a:r>
              <a:rPr lang="hu-HU" altLang="hu-HU" sz="2800" dirty="0">
                <a:solidFill>
                  <a:srgbClr val="002060"/>
                </a:solidFill>
              </a:rPr>
              <a:t> be </a:t>
            </a:r>
            <a:r>
              <a:rPr lang="hu-HU" altLang="hu-HU" sz="2800" dirty="0" err="1">
                <a:solidFill>
                  <a:srgbClr val="002060"/>
                </a:solidFill>
              </a:rPr>
              <a:t>achieved</a:t>
            </a:r>
            <a:r>
              <a:rPr lang="hu-HU" altLang="hu-HU" sz="2800" dirty="0">
                <a:solidFill>
                  <a:srgbClr val="002060"/>
                </a:solidFill>
              </a:rPr>
              <a:t> </a:t>
            </a:r>
            <a:r>
              <a:rPr lang="hu-HU" altLang="hu-HU" sz="2800" dirty="0" err="1">
                <a:solidFill>
                  <a:srgbClr val="002060"/>
                </a:solidFill>
              </a:rPr>
              <a:t>through</a:t>
            </a:r>
            <a:r>
              <a:rPr lang="hu-HU" altLang="hu-HU" sz="2800" dirty="0">
                <a:solidFill>
                  <a:srgbClr val="002060"/>
                </a:solidFill>
              </a:rPr>
              <a:t> </a:t>
            </a:r>
            <a:r>
              <a:rPr lang="hu-HU" altLang="hu-HU" sz="2800" dirty="0" err="1">
                <a:solidFill>
                  <a:srgbClr val="002060"/>
                </a:solidFill>
              </a:rPr>
              <a:t>closer</a:t>
            </a:r>
            <a:r>
              <a:rPr lang="hu-HU" altLang="hu-HU" sz="2800" dirty="0">
                <a:solidFill>
                  <a:srgbClr val="002060"/>
                </a:solidFill>
              </a:rPr>
              <a:t> </a:t>
            </a:r>
            <a:r>
              <a:rPr lang="hu-HU" altLang="hu-HU" sz="2800" dirty="0" err="1">
                <a:solidFill>
                  <a:srgbClr val="002060"/>
                </a:solidFill>
              </a:rPr>
              <a:t>cooperation</a:t>
            </a:r>
            <a:r>
              <a:rPr lang="hu-HU" altLang="hu-HU" sz="2800" dirty="0">
                <a:solidFill>
                  <a:srgbClr val="002060"/>
                </a:solidFill>
              </a:rPr>
              <a:t> </a:t>
            </a:r>
            <a:r>
              <a:rPr lang="hu-HU" altLang="hu-HU" sz="2800" dirty="0" err="1">
                <a:solidFill>
                  <a:srgbClr val="002060"/>
                </a:solidFill>
              </a:rPr>
              <a:t>between</a:t>
            </a:r>
            <a:r>
              <a:rPr lang="hu-HU" altLang="hu-HU" sz="2800" dirty="0">
                <a:solidFill>
                  <a:srgbClr val="002060"/>
                </a:solidFill>
              </a:rPr>
              <a:t> EU </a:t>
            </a:r>
            <a:r>
              <a:rPr lang="hu-HU" altLang="hu-HU" sz="2800" dirty="0" err="1">
                <a:solidFill>
                  <a:srgbClr val="002060"/>
                </a:solidFill>
              </a:rPr>
              <a:t>Member</a:t>
            </a:r>
            <a:r>
              <a:rPr lang="hu-HU" altLang="hu-HU" sz="2800" dirty="0">
                <a:solidFill>
                  <a:srgbClr val="002060"/>
                </a:solidFill>
              </a:rPr>
              <a:t> </a:t>
            </a:r>
            <a:r>
              <a:rPr lang="hu-HU" altLang="hu-HU" sz="2800" dirty="0" err="1">
                <a:solidFill>
                  <a:srgbClr val="002060"/>
                </a:solidFill>
              </a:rPr>
              <a:t>States</a:t>
            </a:r>
            <a:r>
              <a:rPr lang="hu-HU" altLang="hu-HU" sz="2800" dirty="0">
                <a:solidFill>
                  <a:srgbClr val="002060"/>
                </a:solidFill>
              </a:rPr>
              <a:t>.</a:t>
            </a:r>
          </a:p>
          <a:p>
            <a:r>
              <a:rPr lang="hu-HU" altLang="hu-HU" sz="2800" dirty="0" err="1">
                <a:solidFill>
                  <a:srgbClr val="002060"/>
                </a:solidFill>
              </a:rPr>
              <a:t>In</a:t>
            </a:r>
            <a:r>
              <a:rPr lang="hu-HU" altLang="hu-HU" sz="2800" dirty="0">
                <a:solidFill>
                  <a:srgbClr val="002060"/>
                </a:solidFill>
              </a:rPr>
              <a:t> </a:t>
            </a:r>
            <a:r>
              <a:rPr lang="hu-HU" altLang="hu-HU" sz="2800" dirty="0" err="1">
                <a:solidFill>
                  <a:srgbClr val="002060"/>
                </a:solidFill>
              </a:rPr>
              <a:t>spite</a:t>
            </a:r>
            <a:r>
              <a:rPr lang="hu-HU" altLang="hu-HU" sz="2800" dirty="0">
                <a:solidFill>
                  <a:srgbClr val="002060"/>
                </a:solidFill>
              </a:rPr>
              <a:t> of </a:t>
            </a:r>
            <a:r>
              <a:rPr lang="hu-HU" altLang="hu-HU" sz="2800" dirty="0" err="1">
                <a:solidFill>
                  <a:srgbClr val="002060"/>
                </a:solidFill>
              </a:rPr>
              <a:t>not</a:t>
            </a:r>
            <a:r>
              <a:rPr lang="hu-HU" altLang="hu-HU" sz="2800" dirty="0">
                <a:solidFill>
                  <a:srgbClr val="002060"/>
                </a:solidFill>
              </a:rPr>
              <a:t> </a:t>
            </a:r>
            <a:r>
              <a:rPr lang="hu-HU" altLang="hu-HU" sz="2800" dirty="0" err="1">
                <a:solidFill>
                  <a:srgbClr val="002060"/>
                </a:solidFill>
              </a:rPr>
              <a:t>harmonised</a:t>
            </a:r>
            <a:r>
              <a:rPr lang="hu-HU" altLang="hu-HU" sz="2800" dirty="0">
                <a:solidFill>
                  <a:srgbClr val="002060"/>
                </a:solidFill>
              </a:rPr>
              <a:t> audit </a:t>
            </a:r>
            <a:r>
              <a:rPr lang="hu-HU" altLang="hu-HU" sz="2800" dirty="0" err="1">
                <a:solidFill>
                  <a:srgbClr val="002060"/>
                </a:solidFill>
              </a:rPr>
              <a:t>programmes</a:t>
            </a:r>
            <a:r>
              <a:rPr lang="hu-HU" altLang="hu-HU" sz="2800" dirty="0">
                <a:solidFill>
                  <a:srgbClr val="002060"/>
                </a:solidFill>
              </a:rPr>
              <a:t>, </a:t>
            </a:r>
            <a:r>
              <a:rPr lang="hu-HU" altLang="hu-HU" sz="2800" dirty="0" err="1">
                <a:solidFill>
                  <a:srgbClr val="002060"/>
                </a:solidFill>
              </a:rPr>
              <a:t>the</a:t>
            </a:r>
            <a:r>
              <a:rPr lang="hu-HU" altLang="hu-HU" sz="2800" dirty="0">
                <a:solidFill>
                  <a:srgbClr val="002060"/>
                </a:solidFill>
              </a:rPr>
              <a:t> </a:t>
            </a:r>
            <a:r>
              <a:rPr lang="hu-HU" altLang="hu-HU" sz="2800" dirty="0" err="1">
                <a:solidFill>
                  <a:srgbClr val="002060"/>
                </a:solidFill>
              </a:rPr>
              <a:t>exchange</a:t>
            </a:r>
            <a:r>
              <a:rPr lang="hu-HU" altLang="hu-HU" sz="2800" dirty="0">
                <a:solidFill>
                  <a:srgbClr val="002060"/>
                </a:solidFill>
              </a:rPr>
              <a:t> of </a:t>
            </a:r>
            <a:r>
              <a:rPr lang="hu-HU" altLang="hu-HU" sz="2800" dirty="0" err="1">
                <a:solidFill>
                  <a:srgbClr val="002060"/>
                </a:solidFill>
              </a:rPr>
              <a:t>experience</a:t>
            </a:r>
            <a:r>
              <a:rPr lang="hu-HU" altLang="hu-HU" sz="2800" dirty="0">
                <a:solidFill>
                  <a:srgbClr val="002060"/>
                </a:solidFill>
              </a:rPr>
              <a:t> and </a:t>
            </a:r>
            <a:r>
              <a:rPr lang="hu-HU" altLang="hu-HU" sz="2800" dirty="0" err="1">
                <a:solidFill>
                  <a:srgbClr val="002060"/>
                </a:solidFill>
              </a:rPr>
              <a:t>knowledge</a:t>
            </a:r>
            <a:r>
              <a:rPr lang="hu-HU" altLang="hu-HU" sz="2800" dirty="0">
                <a:solidFill>
                  <a:srgbClr val="002060"/>
                </a:solidFill>
              </a:rPr>
              <a:t> </a:t>
            </a:r>
            <a:r>
              <a:rPr lang="hu-HU" altLang="hu-HU" sz="2800" dirty="0" err="1">
                <a:solidFill>
                  <a:srgbClr val="002060"/>
                </a:solidFill>
              </a:rPr>
              <a:t>was</a:t>
            </a:r>
            <a:r>
              <a:rPr lang="hu-HU" altLang="hu-HU" sz="2800" dirty="0">
                <a:solidFill>
                  <a:srgbClr val="002060"/>
                </a:solidFill>
              </a:rPr>
              <a:t> </a:t>
            </a:r>
            <a:r>
              <a:rPr lang="hu-HU" altLang="hu-HU" sz="2800" dirty="0" err="1">
                <a:solidFill>
                  <a:srgbClr val="002060"/>
                </a:solidFill>
              </a:rPr>
              <a:t>effective</a:t>
            </a:r>
            <a:r>
              <a:rPr lang="hu-HU" altLang="hu-HU" sz="2800" dirty="0">
                <a:solidFill>
                  <a:srgbClr val="002060"/>
                </a:solidFill>
              </a:rPr>
              <a:t>.</a:t>
            </a:r>
          </a:p>
          <a:p>
            <a:endParaRPr lang="hu-HU" altLang="hu-HU" sz="2800" dirty="0">
              <a:solidFill>
                <a:srgbClr val="002060"/>
              </a:solidFill>
            </a:endParaRPr>
          </a:p>
          <a:p>
            <a:endParaRPr lang="hu-HU" altLang="hu-HU" sz="2800" dirty="0">
              <a:solidFill>
                <a:srgbClr val="002060"/>
              </a:solidFill>
            </a:endParaRPr>
          </a:p>
          <a:p>
            <a:endParaRPr lang="hu-HU" altLang="hu-HU" sz="2800" dirty="0">
              <a:solidFill>
                <a:srgbClr val="002060"/>
              </a:solidFill>
            </a:endParaRPr>
          </a:p>
        </p:txBody>
      </p:sp>
      <p:pic>
        <p:nvPicPr>
          <p:cNvPr id="27652" name="Kép 2"/>
          <p:cNvPicPr>
            <a:picLocks noChangeAspect="1" noChangeArrowheads="1"/>
          </p:cNvPicPr>
          <p:nvPr/>
        </p:nvPicPr>
        <p:blipFill>
          <a:blip r:embed="rId3">
            <a:extLst>
              <a:ext uri="{28A0092B-C50C-407E-A947-70E740481C1C}">
                <a14:useLocalDpi xmlns:a14="http://schemas.microsoft.com/office/drawing/2010/main" val="0"/>
              </a:ext>
            </a:extLst>
          </a:blip>
          <a:srcRect b="8041"/>
          <a:stretch>
            <a:fillRect/>
          </a:stretch>
        </p:blipFill>
        <p:spPr bwMode="auto">
          <a:xfrm>
            <a:off x="8769014" y="2537626"/>
            <a:ext cx="241776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0126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Cím 1"/>
          <p:cNvSpPr>
            <a:spLocks noGrp="1"/>
          </p:cNvSpPr>
          <p:nvPr>
            <p:ph type="title"/>
          </p:nvPr>
        </p:nvSpPr>
        <p:spPr>
          <a:xfrm>
            <a:off x="1774826" y="404813"/>
            <a:ext cx="7489825" cy="863600"/>
          </a:xfrm>
        </p:spPr>
        <p:txBody>
          <a:bodyPr/>
          <a:lstStyle/>
          <a:p>
            <a:pPr algn="r"/>
            <a:r>
              <a:rPr lang="en-US" altLang="hu-HU" sz="3200" b="1">
                <a:solidFill>
                  <a:srgbClr val="002060"/>
                </a:solidFill>
              </a:rPr>
              <a:t>Innovative methods </a:t>
            </a:r>
            <a:r>
              <a:rPr lang="hu-HU" altLang="hu-HU" sz="3200" b="1">
                <a:solidFill>
                  <a:srgbClr val="002060"/>
                </a:solidFill>
              </a:rPr>
              <a:t>of </a:t>
            </a:r>
            <a:r>
              <a:rPr lang="en-US" altLang="hu-HU" sz="3200" b="1">
                <a:solidFill>
                  <a:srgbClr val="002060"/>
                </a:solidFill>
              </a:rPr>
              <a:t>coordination</a:t>
            </a:r>
            <a:r>
              <a:rPr lang="hu-HU" altLang="hu-HU" sz="3200" b="1">
                <a:solidFill>
                  <a:srgbClr val="002060"/>
                </a:solidFill>
              </a:rPr>
              <a:t> </a:t>
            </a:r>
          </a:p>
        </p:txBody>
      </p:sp>
      <p:sp>
        <p:nvSpPr>
          <p:cNvPr id="28675" name="Tartalom helye 2"/>
          <p:cNvSpPr>
            <a:spLocks noGrp="1"/>
          </p:cNvSpPr>
          <p:nvPr>
            <p:ph idx="1"/>
          </p:nvPr>
        </p:nvSpPr>
        <p:spPr>
          <a:xfrm>
            <a:off x="2057400" y="1403350"/>
            <a:ext cx="7924800" cy="4768850"/>
          </a:xfrm>
        </p:spPr>
        <p:txBody>
          <a:bodyPr/>
          <a:lstStyle/>
          <a:p>
            <a:r>
              <a:rPr lang="en-US" altLang="hu-HU" sz="2400">
                <a:solidFill>
                  <a:srgbClr val="002060"/>
                </a:solidFill>
              </a:rPr>
              <a:t>The areas of common interest were jointly decided, but each SAI conducted its own audit program</a:t>
            </a:r>
            <a:r>
              <a:rPr lang="hu-HU" altLang="hu-HU" sz="2400">
                <a:solidFill>
                  <a:srgbClr val="002060"/>
                </a:solidFill>
              </a:rPr>
              <a:t>.</a:t>
            </a:r>
            <a:r>
              <a:rPr lang="en-US" altLang="hu-HU" sz="2400">
                <a:solidFill>
                  <a:srgbClr val="002060"/>
                </a:solidFill>
              </a:rPr>
              <a:t> </a:t>
            </a:r>
          </a:p>
          <a:p>
            <a:r>
              <a:rPr lang="en-US" altLang="hu-HU" sz="2400">
                <a:solidFill>
                  <a:srgbClr val="002060"/>
                </a:solidFill>
              </a:rPr>
              <a:t>Audit focused on revealing good practices and not on comparable results</a:t>
            </a:r>
            <a:r>
              <a:rPr lang="hu-HU" altLang="hu-HU" sz="2400">
                <a:solidFill>
                  <a:srgbClr val="002060"/>
                </a:solidFill>
              </a:rPr>
              <a:t>.</a:t>
            </a:r>
            <a:endParaRPr lang="en-US" altLang="hu-HU" sz="2400">
              <a:solidFill>
                <a:srgbClr val="002060"/>
              </a:solidFill>
            </a:endParaRPr>
          </a:p>
          <a:p>
            <a:r>
              <a:rPr lang="en-US" altLang="hu-HU" sz="2400">
                <a:solidFill>
                  <a:srgbClr val="002060"/>
                </a:solidFill>
              </a:rPr>
              <a:t>The final product of the audit was a joint study and not a joint report which has to meet national requirements.</a:t>
            </a:r>
          </a:p>
          <a:p>
            <a:r>
              <a:rPr lang="en-US" altLang="hu-HU" sz="2400">
                <a:solidFill>
                  <a:srgbClr val="002060"/>
                </a:solidFill>
              </a:rPr>
              <a:t>The outline of the joint study was fixed in advance of the cooperative audit in the agreement therefore it served as a compass for the three national audits.</a:t>
            </a:r>
          </a:p>
          <a:p>
            <a:r>
              <a:rPr lang="en-US" altLang="hu-HU" sz="2400">
                <a:solidFill>
                  <a:srgbClr val="002060"/>
                </a:solidFill>
              </a:rPr>
              <a:t>Results: the cooperative audit was conducted during</a:t>
            </a:r>
            <a:r>
              <a:rPr lang="hu-HU" altLang="hu-HU" sz="2400">
                <a:solidFill>
                  <a:srgbClr val="002060"/>
                </a:solidFill>
              </a:rPr>
              <a:t> </a:t>
            </a:r>
            <a:r>
              <a:rPr lang="en-US" altLang="hu-HU" sz="2400">
                <a:solidFill>
                  <a:srgbClr val="002060"/>
                </a:solidFill>
              </a:rPr>
              <a:t>one and a half year, and it was easy to reach common conclusions</a:t>
            </a:r>
            <a:r>
              <a:rPr lang="hu-HU" altLang="hu-HU" sz="2400">
                <a:solidFill>
                  <a:srgbClr val="002060"/>
                </a:solidFill>
              </a:rPr>
              <a:t>.</a:t>
            </a:r>
            <a:r>
              <a:rPr lang="en-US" altLang="hu-HU" sz="2400">
                <a:solidFill>
                  <a:srgbClr val="002060"/>
                </a:solidFill>
              </a:rPr>
              <a:t> </a:t>
            </a:r>
          </a:p>
        </p:txBody>
      </p:sp>
    </p:spTree>
    <p:extLst>
      <p:ext uri="{BB962C8B-B14F-4D97-AF65-F5344CB8AC3E}">
        <p14:creationId xmlns:p14="http://schemas.microsoft.com/office/powerpoint/2010/main" val="6163863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Cím 1"/>
          <p:cNvSpPr>
            <a:spLocks noGrp="1"/>
          </p:cNvSpPr>
          <p:nvPr>
            <p:ph type="title"/>
          </p:nvPr>
        </p:nvSpPr>
        <p:spPr>
          <a:xfrm>
            <a:off x="2152650" y="317515"/>
            <a:ext cx="8020050" cy="955675"/>
          </a:xfrm>
        </p:spPr>
        <p:txBody>
          <a:bodyPr>
            <a:normAutofit/>
          </a:bodyPr>
          <a:lstStyle/>
          <a:p>
            <a:r>
              <a:rPr lang="hu-HU" altLang="hu-HU" dirty="0" err="1" smtClean="0">
                <a:solidFill>
                  <a:srgbClr val="002060"/>
                </a:solidFill>
              </a:rPr>
              <a:t>Ongoing</a:t>
            </a:r>
            <a:r>
              <a:rPr lang="hu-HU" altLang="hu-HU" dirty="0" smtClean="0">
                <a:solidFill>
                  <a:srgbClr val="002060"/>
                </a:solidFill>
              </a:rPr>
              <a:t> </a:t>
            </a:r>
            <a:r>
              <a:rPr lang="hu-HU" altLang="hu-HU" dirty="0" err="1" smtClean="0">
                <a:solidFill>
                  <a:srgbClr val="002060"/>
                </a:solidFill>
              </a:rPr>
              <a:t>Cooperative</a:t>
            </a:r>
            <a:r>
              <a:rPr lang="hu-HU" altLang="hu-HU" dirty="0" smtClean="0">
                <a:solidFill>
                  <a:srgbClr val="002060"/>
                </a:solidFill>
              </a:rPr>
              <a:t> Audit </a:t>
            </a:r>
            <a:r>
              <a:rPr lang="hu-HU" altLang="hu-HU" dirty="0" err="1" smtClean="0">
                <a:solidFill>
                  <a:srgbClr val="002060"/>
                </a:solidFill>
              </a:rPr>
              <a:t>on</a:t>
            </a:r>
            <a:r>
              <a:rPr lang="hu-HU" altLang="hu-HU" dirty="0" smtClean="0">
                <a:solidFill>
                  <a:srgbClr val="002060"/>
                </a:solidFill>
              </a:rPr>
              <a:t> m</a:t>
            </a:r>
            <a:r>
              <a:rPr lang="en-US" altLang="hu-HU" dirty="0" err="1" smtClean="0">
                <a:solidFill>
                  <a:srgbClr val="002060"/>
                </a:solidFill>
              </a:rPr>
              <a:t>easures</a:t>
            </a:r>
            <a:r>
              <a:rPr lang="en-US" altLang="hu-HU" dirty="0" smtClean="0">
                <a:solidFill>
                  <a:srgbClr val="002060"/>
                </a:solidFill>
              </a:rPr>
              <a:t> taken in poverty alleviation</a:t>
            </a:r>
            <a:endParaRPr lang="hu-HU" altLang="hu-HU" dirty="0" smtClean="0">
              <a:solidFill>
                <a:srgbClr val="002060"/>
              </a:solidFill>
            </a:endParaRPr>
          </a:p>
        </p:txBody>
      </p:sp>
      <p:sp>
        <p:nvSpPr>
          <p:cNvPr id="29699" name="Tartalom helye 2"/>
          <p:cNvSpPr>
            <a:spLocks noGrp="1"/>
          </p:cNvSpPr>
          <p:nvPr>
            <p:ph idx="1"/>
          </p:nvPr>
        </p:nvSpPr>
        <p:spPr>
          <a:xfrm>
            <a:off x="1383738" y="1659613"/>
            <a:ext cx="6400126" cy="4052887"/>
          </a:xfrm>
        </p:spPr>
        <p:txBody>
          <a:bodyPr>
            <a:noAutofit/>
          </a:bodyPr>
          <a:lstStyle/>
          <a:p>
            <a:pPr marL="0" indent="0" algn="just">
              <a:buNone/>
            </a:pPr>
            <a:r>
              <a:rPr lang="en-US" altLang="hu-HU" sz="2000" dirty="0" smtClean="0">
                <a:solidFill>
                  <a:srgbClr val="002060"/>
                </a:solidFill>
              </a:rPr>
              <a:t>The objective of the coordinated audit is to </a:t>
            </a:r>
            <a:r>
              <a:rPr lang="en-US" altLang="hu-HU" sz="2000" u="sng" dirty="0" smtClean="0">
                <a:solidFill>
                  <a:srgbClr val="002060"/>
                </a:solidFill>
              </a:rPr>
              <a:t>enable the exchange of knowledge, experience and good practices</a:t>
            </a:r>
            <a:r>
              <a:rPr lang="en-US" altLang="hu-HU" sz="2000" dirty="0" smtClean="0">
                <a:solidFill>
                  <a:srgbClr val="002060"/>
                </a:solidFill>
              </a:rPr>
              <a:t>, as well as </a:t>
            </a:r>
            <a:r>
              <a:rPr lang="hu-HU" altLang="hu-HU" sz="2000" dirty="0" err="1" smtClean="0">
                <a:solidFill>
                  <a:srgbClr val="002060"/>
                </a:solidFill>
              </a:rPr>
              <a:t>to</a:t>
            </a:r>
            <a:r>
              <a:rPr lang="hu-HU" altLang="hu-HU" sz="2000" dirty="0" smtClean="0">
                <a:solidFill>
                  <a:srgbClr val="002060"/>
                </a:solidFill>
              </a:rPr>
              <a:t> </a:t>
            </a:r>
            <a:r>
              <a:rPr lang="hu-HU" altLang="hu-HU" sz="2000" dirty="0" err="1" smtClean="0">
                <a:solidFill>
                  <a:srgbClr val="002060"/>
                </a:solidFill>
              </a:rPr>
              <a:t>evaulate</a:t>
            </a:r>
            <a:r>
              <a:rPr lang="hu-HU" altLang="hu-HU" sz="2000" dirty="0" smtClean="0">
                <a:solidFill>
                  <a:srgbClr val="002060"/>
                </a:solidFill>
              </a:rPr>
              <a:t> </a:t>
            </a:r>
            <a:r>
              <a:rPr lang="en-US" altLang="hu-HU" sz="2000" dirty="0" smtClean="0">
                <a:solidFill>
                  <a:srgbClr val="002060"/>
                </a:solidFill>
              </a:rPr>
              <a:t>the conclusions and recommendations </a:t>
            </a:r>
            <a:r>
              <a:rPr lang="hu-HU" altLang="hu-HU" sz="2000" dirty="0" err="1" smtClean="0">
                <a:solidFill>
                  <a:srgbClr val="002060"/>
                </a:solidFill>
              </a:rPr>
              <a:t>concerning</a:t>
            </a:r>
            <a:r>
              <a:rPr lang="hu-HU" altLang="hu-HU" sz="2000" dirty="0" smtClean="0">
                <a:solidFill>
                  <a:srgbClr val="002060"/>
                </a:solidFill>
              </a:rPr>
              <a:t> </a:t>
            </a:r>
            <a:r>
              <a:rPr lang="en-US" altLang="hu-HU" sz="2000" dirty="0" smtClean="0">
                <a:solidFill>
                  <a:srgbClr val="002060"/>
                </a:solidFill>
              </a:rPr>
              <a:t>the </a:t>
            </a:r>
            <a:r>
              <a:rPr lang="hu-HU" altLang="hu-HU" sz="2000" dirty="0" err="1" smtClean="0">
                <a:solidFill>
                  <a:srgbClr val="002060"/>
                </a:solidFill>
              </a:rPr>
              <a:t>execution</a:t>
            </a:r>
            <a:r>
              <a:rPr lang="hu-HU" altLang="hu-HU" sz="2000" dirty="0" smtClean="0">
                <a:solidFill>
                  <a:srgbClr val="002060"/>
                </a:solidFill>
              </a:rPr>
              <a:t> </a:t>
            </a:r>
            <a:r>
              <a:rPr lang="en-US" altLang="hu-HU" sz="2000" dirty="0" smtClean="0">
                <a:solidFill>
                  <a:srgbClr val="002060"/>
                </a:solidFill>
              </a:rPr>
              <a:t>of the goals of the  </a:t>
            </a:r>
            <a:r>
              <a:rPr lang="hu-HU" altLang="hu-HU" sz="2000" dirty="0" err="1" smtClean="0">
                <a:solidFill>
                  <a:srgbClr val="002060"/>
                </a:solidFill>
              </a:rPr>
              <a:t>national</a:t>
            </a:r>
            <a:r>
              <a:rPr lang="hu-HU" altLang="hu-HU" sz="2000" dirty="0" smtClean="0">
                <a:solidFill>
                  <a:srgbClr val="002060"/>
                </a:solidFill>
              </a:rPr>
              <a:t> </a:t>
            </a:r>
            <a:r>
              <a:rPr lang="en-US" altLang="hu-HU" sz="2000" dirty="0" smtClean="0">
                <a:solidFill>
                  <a:srgbClr val="002060"/>
                </a:solidFill>
              </a:rPr>
              <a:t>strategies  and  planned  measures  implemented to  improve  the circumstances and of people living below the poverty threshold.</a:t>
            </a:r>
            <a:endParaRPr lang="hu-HU" altLang="hu-HU" sz="2000" dirty="0" smtClean="0">
              <a:solidFill>
                <a:srgbClr val="002060"/>
              </a:solidFill>
            </a:endParaRPr>
          </a:p>
          <a:p>
            <a:pPr marL="0" indent="0" algn="just">
              <a:buNone/>
            </a:pPr>
            <a:r>
              <a:rPr lang="hu-HU" altLang="hu-HU" sz="2000" dirty="0" smtClean="0">
                <a:solidFill>
                  <a:srgbClr val="002060"/>
                </a:solidFill>
              </a:rPr>
              <a:t>Audit </a:t>
            </a:r>
            <a:r>
              <a:rPr lang="hu-HU" altLang="hu-HU" sz="2000" dirty="0" err="1" smtClean="0">
                <a:solidFill>
                  <a:srgbClr val="002060"/>
                </a:solidFill>
              </a:rPr>
              <a:t>period</a:t>
            </a:r>
            <a:r>
              <a:rPr lang="hu-HU" altLang="hu-HU" sz="2000" dirty="0" smtClean="0">
                <a:solidFill>
                  <a:srgbClr val="002060"/>
                </a:solidFill>
              </a:rPr>
              <a:t>: 2015-2018</a:t>
            </a:r>
          </a:p>
          <a:p>
            <a:pPr marL="0" indent="0" algn="just">
              <a:buNone/>
            </a:pPr>
            <a:r>
              <a:rPr lang="hu-HU" altLang="hu-HU" sz="2000" dirty="0" err="1" smtClean="0">
                <a:solidFill>
                  <a:srgbClr val="002060"/>
                </a:solidFill>
              </a:rPr>
              <a:t>Type</a:t>
            </a:r>
            <a:r>
              <a:rPr lang="hu-HU" altLang="hu-HU" sz="2000" dirty="0" smtClean="0">
                <a:solidFill>
                  <a:srgbClr val="002060"/>
                </a:solidFill>
              </a:rPr>
              <a:t> of audit: </a:t>
            </a:r>
            <a:r>
              <a:rPr lang="hu-HU" altLang="hu-HU" sz="2000" dirty="0" err="1" smtClean="0">
                <a:solidFill>
                  <a:srgbClr val="002060"/>
                </a:solidFill>
              </a:rPr>
              <a:t>compliance</a:t>
            </a:r>
            <a:r>
              <a:rPr lang="hu-HU" altLang="hu-HU" sz="2000" dirty="0" smtClean="0">
                <a:solidFill>
                  <a:srgbClr val="002060"/>
                </a:solidFill>
              </a:rPr>
              <a:t> and/</a:t>
            </a:r>
            <a:r>
              <a:rPr lang="hu-HU" altLang="hu-HU" sz="2000" dirty="0" err="1" smtClean="0">
                <a:solidFill>
                  <a:srgbClr val="002060"/>
                </a:solidFill>
              </a:rPr>
              <a:t>or</a:t>
            </a:r>
            <a:r>
              <a:rPr lang="hu-HU" altLang="hu-HU" sz="2000" dirty="0" smtClean="0">
                <a:solidFill>
                  <a:srgbClr val="002060"/>
                </a:solidFill>
              </a:rPr>
              <a:t> performance audit</a:t>
            </a:r>
          </a:p>
          <a:p>
            <a:pPr marL="0" indent="0" algn="just">
              <a:buNone/>
            </a:pPr>
            <a:r>
              <a:rPr lang="hu-HU" altLang="hu-HU" sz="2000" dirty="0" smtClean="0">
                <a:solidFill>
                  <a:srgbClr val="002060"/>
                </a:solidFill>
              </a:rPr>
              <a:t>2nd </a:t>
            </a:r>
            <a:r>
              <a:rPr lang="hu-HU" altLang="hu-HU" sz="2000" dirty="0" err="1" smtClean="0">
                <a:solidFill>
                  <a:srgbClr val="002060"/>
                </a:solidFill>
              </a:rPr>
              <a:t>half</a:t>
            </a:r>
            <a:r>
              <a:rPr lang="hu-HU" altLang="hu-HU" sz="2000" dirty="0" smtClean="0">
                <a:solidFill>
                  <a:srgbClr val="002060"/>
                </a:solidFill>
              </a:rPr>
              <a:t> of 2020: </a:t>
            </a:r>
            <a:r>
              <a:rPr lang="en-US" altLang="hu-HU" sz="2000" dirty="0" smtClean="0">
                <a:solidFill>
                  <a:srgbClr val="002060"/>
                </a:solidFill>
              </a:rPr>
              <a:t>Presentation </a:t>
            </a:r>
            <a:r>
              <a:rPr lang="hu-HU" altLang="hu-HU" sz="2000" dirty="0" smtClean="0">
                <a:solidFill>
                  <a:srgbClr val="002060"/>
                </a:solidFill>
              </a:rPr>
              <a:t>of </a:t>
            </a:r>
            <a:r>
              <a:rPr lang="hu-HU" altLang="hu-HU" sz="2000" dirty="0" err="1" smtClean="0">
                <a:solidFill>
                  <a:srgbClr val="002060"/>
                </a:solidFill>
              </a:rPr>
              <a:t>the</a:t>
            </a:r>
            <a:r>
              <a:rPr lang="hu-HU" altLang="hu-HU" sz="2000" dirty="0" smtClean="0">
                <a:solidFill>
                  <a:srgbClr val="002060"/>
                </a:solidFill>
              </a:rPr>
              <a:t> </a:t>
            </a:r>
            <a:r>
              <a:rPr lang="hu-HU" altLang="hu-HU" sz="2000" dirty="0" err="1" smtClean="0">
                <a:solidFill>
                  <a:srgbClr val="002060"/>
                </a:solidFill>
              </a:rPr>
              <a:t>final</a:t>
            </a:r>
            <a:r>
              <a:rPr lang="hu-HU" altLang="hu-HU" sz="2000" dirty="0" smtClean="0">
                <a:solidFill>
                  <a:srgbClr val="002060"/>
                </a:solidFill>
              </a:rPr>
              <a:t> </a:t>
            </a:r>
            <a:r>
              <a:rPr lang="hu-HU" altLang="hu-HU" sz="2000" dirty="0" err="1" smtClean="0">
                <a:solidFill>
                  <a:srgbClr val="002060"/>
                </a:solidFill>
              </a:rPr>
              <a:t>report</a:t>
            </a:r>
            <a:r>
              <a:rPr lang="hu-HU" altLang="hu-HU" sz="2000" dirty="0" smtClean="0">
                <a:solidFill>
                  <a:srgbClr val="002060"/>
                </a:solidFill>
              </a:rPr>
              <a:t> </a:t>
            </a:r>
            <a:r>
              <a:rPr lang="en-US" altLang="hu-HU" sz="2000" dirty="0" smtClean="0">
                <a:solidFill>
                  <a:srgbClr val="002060"/>
                </a:solidFill>
              </a:rPr>
              <a:t>at the </a:t>
            </a:r>
            <a:r>
              <a:rPr lang="hu-HU" altLang="hu-HU" sz="2000" dirty="0" smtClean="0">
                <a:solidFill>
                  <a:srgbClr val="002060"/>
                </a:solidFill>
              </a:rPr>
              <a:t>EU </a:t>
            </a:r>
            <a:r>
              <a:rPr lang="en-US" altLang="hu-HU" sz="2000" dirty="0" smtClean="0">
                <a:solidFill>
                  <a:srgbClr val="002060"/>
                </a:solidFill>
              </a:rPr>
              <a:t>Contact Committee </a:t>
            </a:r>
            <a:r>
              <a:rPr lang="hu-HU" altLang="hu-HU" sz="2000" dirty="0" smtClean="0">
                <a:solidFill>
                  <a:srgbClr val="002060"/>
                </a:solidFill>
              </a:rPr>
              <a:t>M</a:t>
            </a:r>
            <a:r>
              <a:rPr lang="en-US" altLang="hu-HU" sz="2000" dirty="0" err="1" smtClean="0">
                <a:solidFill>
                  <a:srgbClr val="002060"/>
                </a:solidFill>
              </a:rPr>
              <a:t>eeting</a:t>
            </a:r>
            <a:endParaRPr lang="hu-HU" altLang="hu-HU" sz="2000" dirty="0" smtClean="0">
              <a:solidFill>
                <a:srgbClr val="002060"/>
              </a:solidFill>
            </a:endParaRPr>
          </a:p>
        </p:txBody>
      </p:sp>
      <p:pic>
        <p:nvPicPr>
          <p:cNvPr id="29700" name="Kép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8669" y="1822662"/>
            <a:ext cx="22145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Kép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8669" y="4256763"/>
            <a:ext cx="2214562"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13170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1_Fazetta">
  <a:themeElements>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zet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zet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Override1.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10.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11.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12.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13.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14.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2.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3.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4.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5.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6.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7.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8.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9.xml><?xml version="1.0" encoding="utf-8"?>
<a:themeOverride xmlns:a="http://schemas.openxmlformats.org/drawingml/2006/main">
  <a:clrScheme name="Kék melegség">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2EDF7CA51E3374D9FA4D102273FB243" ma:contentTypeVersion="15" ma:contentTypeDescription="Criar um novo documento." ma:contentTypeScope="" ma:versionID="edec9143e3e30f1b7887b29f84b7adbf">
  <xsd:schema xmlns:xsd="http://www.w3.org/2001/XMLSchema" xmlns:xs="http://www.w3.org/2001/XMLSchema" xmlns:p="http://schemas.microsoft.com/office/2006/metadata/properties" xmlns:ns1="http://schemas.microsoft.com/sharepoint/v3" xmlns:ns2="b4be96da-69ff-438c-950f-3f3921697169" xmlns:ns3="b35aa516-8b0a-4138-9955-50e29acd6df1" xmlns:ns4="770e03b7-2e9f-49d8-9188-c0ecb9acbee3" xmlns:ns5="http://schemas.microsoft.com/sharepoint.v3" xmlns:ns6="3f5d445b-7927-406b-a8e8-a74f465592f6" targetNamespace="http://schemas.microsoft.com/office/2006/metadata/properties" ma:root="true" ma:fieldsID="1a8c2a1f9bb5cea64eb98cd0dcca125e" ns1:_="" ns2:_="" ns3:_="" ns4:_="" ns5:_="" ns6:_="">
    <xsd:import namespace="http://schemas.microsoft.com/sharepoint/v3"/>
    <xsd:import namespace="b4be96da-69ff-438c-950f-3f3921697169"/>
    <xsd:import namespace="b35aa516-8b0a-4138-9955-50e29acd6df1"/>
    <xsd:import namespace="770e03b7-2e9f-49d8-9188-c0ecb9acbee3"/>
    <xsd:import namespace="http://schemas.microsoft.com/sharepoint.v3"/>
    <xsd:import namespace="3f5d445b-7927-406b-a8e8-a74f465592f6"/>
    <xsd:element name="properties">
      <xsd:complexType>
        <xsd:sequence>
          <xsd:element name="documentManagement">
            <xsd:complexType>
              <xsd:all>
                <xsd:element ref="ns2:_dlc_DocId" minOccurs="0"/>
                <xsd:element ref="ns2:_dlc_DocIdUrl" minOccurs="0"/>
                <xsd:element ref="ns2:_dlc_DocIdPersistId" minOccurs="0"/>
                <xsd:element ref="ns3:Descri_x00e7__x00e3_o" minOccurs="0"/>
                <xsd:element ref="ns4:Descri_x00e7__x00e3_o_x0020_da_x0020_Pasta" minOccurs="0"/>
                <xsd:element ref="ns1:RoutingRuleDescription" minOccurs="0"/>
                <xsd:element ref="ns5:CategoryDescription" minOccurs="0"/>
                <xsd:element ref="ns6: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13" nillable="true" ma:displayName="Descrição da Pasta" ma:description="Nova Pasta com descrição"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be96da-69ff-438c-950f-3f3921697169" elementFormDefault="qualified">
    <xsd:import namespace="http://schemas.microsoft.com/office/2006/documentManagement/types"/>
    <xsd:import namespace="http://schemas.microsoft.com/office/infopath/2007/PartnerControls"/>
    <xsd:element name="_dlc_DocId" ma:index="8" nillable="true" ma:displayName="Valor do ID do Documento" ma:description="O valor do ID do documento atribuído a este item." ma:internalName="_dlc_DocId" ma:readOnly="true">
      <xsd:simpleType>
        <xsd:restriction base="dms:Text"/>
      </xsd:simpleType>
    </xsd:element>
    <xsd:element name="_dlc_DocIdUrl" ma:index="9" nillable="true" ma:displayName="ID do Documento" ma:description="Ligaçã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Persistente" ma:description="Manter ID ao adicionar."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35aa516-8b0a-4138-9955-50e29acd6df1" elementFormDefault="qualified">
    <xsd:import namespace="http://schemas.microsoft.com/office/2006/documentManagement/types"/>
    <xsd:import namespace="http://schemas.microsoft.com/office/infopath/2007/PartnerControls"/>
    <xsd:element name="Descri_x00e7__x00e3_o" ma:index="11" nillable="true" ma:displayName="Descrição do Ficheiro" ma:internalName="Descri_x00e7__x00e3_o">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0e03b7-2e9f-49d8-9188-c0ecb9acbee3" elementFormDefault="qualified">
    <xsd:import namespace="http://schemas.microsoft.com/office/2006/documentManagement/types"/>
    <xsd:import namespace="http://schemas.microsoft.com/office/infopath/2007/PartnerControls"/>
    <xsd:element name="Descri_x00e7__x00e3_o_x0020_da_x0020_Pasta" ma:index="12" nillable="true" ma:displayName="Descrição da Pasta" ma:internalName="Descri_x00e7__x00e3_o_x0020_da_x0020_Pas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14" nillable="true" ma:displayName="Descrição" ma:description="A utilizar na biblioteca personalizada (Documentos e Pastas)." ma:internalName="Category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f5d445b-7927-406b-a8e8-a74f465592f6" elementFormDefault="qualified">
    <xsd:import namespace="http://schemas.microsoft.com/office/2006/documentManagement/types"/>
    <xsd:import namespace="http://schemas.microsoft.com/office/infopath/2007/PartnerControls"/>
    <xsd:element name="SharedWithUsers" ma:index="15" nillable="true" ma:displayName="Partilhado Com"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988052b1-3acc-48e6-b629-feae917c74d7" ContentTypeId="0x0101" PreviousValue="tru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dlc_DocId xmlns="b4be96da-69ff-438c-950f-3f3921697169">C7E6XQ7UKCZK-1828874228-23320</_dlc_DocId>
    <_dlc_DocIdUrl xmlns="b4be96da-69ff-438c-950f-3f3921697169">
      <Url>http://portal/sites/dats3/dcp/projetos/_layouts/15/DocIdRedir.aspx?ID=C7E6XQ7UKCZK-1828874228-23320</Url>
      <Description>C7E6XQ7UKCZK-1828874228-23320</Description>
    </_dlc_DocIdUrl>
    <Descri_x00e7__x00e3_o_x0020_da_x0020_Pasta xmlns="770e03b7-2e9f-49d8-9188-c0ecb9acbee3" xsi:nil="true"/>
    <Descri_x00e7__x00e3_o xmlns="b35aa516-8b0a-4138-9955-50e29acd6df1" xsi:nil="true"/>
    <RoutingRuleDescription xmlns="http://schemas.microsoft.com/sharepoint/v3" xsi:nil="true"/>
    <CategoryDescription xmlns="http://schemas.microsoft.com/sharepoint.v3" xsi:nil="true"/>
  </documentManagement>
</p:properties>
</file>

<file path=customXml/itemProps1.xml><?xml version="1.0" encoding="utf-8"?>
<ds:datastoreItem xmlns:ds="http://schemas.openxmlformats.org/officeDocument/2006/customXml" ds:itemID="{8A389F26-0039-4C99-A472-9249B3249F71}"/>
</file>

<file path=customXml/itemProps2.xml><?xml version="1.0" encoding="utf-8"?>
<ds:datastoreItem xmlns:ds="http://schemas.openxmlformats.org/officeDocument/2006/customXml" ds:itemID="{435531C7-82E5-4D0F-B3DF-193A005199FB}"/>
</file>

<file path=customXml/itemProps3.xml><?xml version="1.0" encoding="utf-8"?>
<ds:datastoreItem xmlns:ds="http://schemas.openxmlformats.org/officeDocument/2006/customXml" ds:itemID="{8298F86B-7085-48DA-B9CF-765595D64965}"/>
</file>

<file path=customXml/itemProps4.xml><?xml version="1.0" encoding="utf-8"?>
<ds:datastoreItem xmlns:ds="http://schemas.openxmlformats.org/officeDocument/2006/customXml" ds:itemID="{E3D6238F-E34C-41B7-A0F7-CD1C3FB7F036}"/>
</file>

<file path=customXml/itemProps5.xml><?xml version="1.0" encoding="utf-8"?>
<ds:datastoreItem xmlns:ds="http://schemas.openxmlformats.org/officeDocument/2006/customXml" ds:itemID="{117EC656-D9B6-4DBC-90E2-DC5CA53B451B}"/>
</file>

<file path=docProps/app.xml><?xml version="1.0" encoding="utf-8"?>
<Properties xmlns="http://schemas.openxmlformats.org/officeDocument/2006/extended-properties" xmlns:vt="http://schemas.openxmlformats.org/officeDocument/2006/docPropsVTypes">
  <Template/>
  <TotalTime>118</TotalTime>
  <Words>873</Words>
  <Application>Microsoft Office PowerPoint</Application>
  <PresentationFormat>Szélesvásznú</PresentationFormat>
  <Paragraphs>81</Paragraphs>
  <Slides>14</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14</vt:i4>
      </vt:variant>
    </vt:vector>
  </HeadingPairs>
  <TitlesOfParts>
    <vt:vector size="21" baseType="lpstr">
      <vt:lpstr>Arial</vt:lpstr>
      <vt:lpstr>Calibri</vt:lpstr>
      <vt:lpstr>Times New Roman</vt:lpstr>
      <vt:lpstr>Trebuchet MS</vt:lpstr>
      <vt:lpstr>Wingdings</vt:lpstr>
      <vt:lpstr>Wingdings 3</vt:lpstr>
      <vt:lpstr>1_Fazetta</vt:lpstr>
      <vt:lpstr>Cooperative audits related to SDGs</vt:lpstr>
      <vt:lpstr>Cooperative audit on information systems following graduates in finding employment</vt:lpstr>
      <vt:lpstr>Background</vt:lpstr>
      <vt:lpstr>Proposed specific topic of the cooperative audit </vt:lpstr>
      <vt:lpstr>Methodology</vt:lpstr>
      <vt:lpstr>The final product: a joint study</vt:lpstr>
      <vt:lpstr>Conclusions</vt:lpstr>
      <vt:lpstr>Innovative methods of coordination </vt:lpstr>
      <vt:lpstr>Ongoing Cooperative Audit on measures taken in poverty alleviation</vt:lpstr>
      <vt:lpstr>Europe 2020 Strategy</vt:lpstr>
      <vt:lpstr>Main questions for the cooperative audit</vt:lpstr>
      <vt:lpstr>Participating Supreme Audit Institutions</vt:lpstr>
      <vt:lpstr>Need for cooperation</vt:lpstr>
      <vt:lpstr>Thank you for your kind attention!</vt:lpstr>
    </vt:vector>
  </TitlesOfParts>
  <Company>Állami Számvevőszék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Fókuszban az államadósság-mutató és az ellenőrzött szervezetek integritási kockázatai</dc:title>
  <dc:creator>Szappanos Júlia</dc:creator>
  <cp:lastModifiedBy>Börcsök Andrea</cp:lastModifiedBy>
  <cp:revision>14</cp:revision>
  <dcterms:created xsi:type="dcterms:W3CDTF">2019-03-13T14:14:26Z</dcterms:created>
  <dcterms:modified xsi:type="dcterms:W3CDTF">2019-11-15T12:42:00Z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d6aa87a6-13b5-457c-90ec-605567f0a6e0</vt:lpwstr>
  </property>
  <property fmtid="{D5CDD505-2E9C-101B-9397-08002B2CF9AE}" pid="3" name="ContentTypeId">
    <vt:lpwstr>0x010100A2EDF7CA51E3374D9FA4D102273FB243</vt:lpwstr>
  </property>
</Properties>
</file>